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301" r:id="rId2"/>
    <p:sldId id="302" r:id="rId3"/>
    <p:sldId id="304" r:id="rId4"/>
    <p:sldId id="297" r:id="rId5"/>
    <p:sldId id="298" r:id="rId6"/>
    <p:sldId id="296" r:id="rId7"/>
    <p:sldId id="303" r:id="rId8"/>
    <p:sldId id="306" r:id="rId9"/>
    <p:sldId id="300" r:id="rId10"/>
    <p:sldId id="299" r:id="rId11"/>
    <p:sldId id="29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79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54" autoAdjust="0"/>
    <p:restoredTop sz="66381" autoAdjust="0"/>
  </p:normalViewPr>
  <p:slideViewPr>
    <p:cSldViewPr snapToGrid="0">
      <p:cViewPr varScale="1">
        <p:scale>
          <a:sx n="64" d="100"/>
          <a:sy n="64" d="100"/>
        </p:scale>
        <p:origin x="13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0AB30-B3F8-444A-ABE7-F7FF8B5EEBF3}"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099F7-26A1-8B48-9B9F-8A77627BD029}" type="slidenum">
              <a:rPr lang="en-US" smtClean="0"/>
              <a:t>‹#›</a:t>
            </a:fld>
            <a:endParaRPr lang="en-US"/>
          </a:p>
        </p:txBody>
      </p:sp>
    </p:spTree>
    <p:extLst>
      <p:ext uri="{BB962C8B-B14F-4D97-AF65-F5344CB8AC3E}">
        <p14:creationId xmlns:p14="http://schemas.microsoft.com/office/powerpoint/2010/main" val="229923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nalyticsvidhya.com/machine-learning/"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geeksforgeeks.org/k-nearest-neighbours/" TargetMode="External"/><Relationship Id="rId4" Type="http://schemas.openxmlformats.org/officeDocument/2006/relationships/hyperlink" Target="https://www.geeksforgeeks.org/classifying-data-using-support-vector-machinessvms-in-pyth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my name is Amit Saxena. I’m a Marine Engineer working with SAP as an Architect for Intelligent Asset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final project presentation in D S C 630 Predictive Analytics, I'm going to present my project’s objective, data used, models I tried and my conclusion in this video presentation.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is to test and recommend an efficient anomaly prediction model.</a:t>
            </a:r>
          </a:p>
        </p:txBody>
      </p:sp>
      <p:sp>
        <p:nvSpPr>
          <p:cNvPr id="4" name="Slide Number Placeholder 3"/>
          <p:cNvSpPr>
            <a:spLocks noGrp="1"/>
          </p:cNvSpPr>
          <p:nvPr>
            <p:ph type="sldNum" sz="quarter" idx="5"/>
          </p:nvPr>
        </p:nvSpPr>
        <p:spPr/>
        <p:txBody>
          <a:bodyPr/>
          <a:lstStyle/>
          <a:p>
            <a:fld id="{DBF099F7-26A1-8B48-9B9F-8A77627BD029}" type="slidenum">
              <a:rPr lang="en-US" smtClean="0"/>
              <a:t>1</a:t>
            </a:fld>
            <a:endParaRPr lang="en-US"/>
          </a:p>
        </p:txBody>
      </p:sp>
    </p:spTree>
    <p:extLst>
      <p:ext uri="{BB962C8B-B14F-4D97-AF65-F5344CB8AC3E}">
        <p14:creationId xmlns:p14="http://schemas.microsoft.com/office/powerpoint/2010/main" val="4286686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11111"/>
                </a:solidFill>
                <a:effectLst/>
                <a:highlight>
                  <a:srgbClr val="F7F7F7"/>
                </a:highlight>
                <a:latin typeface="-apple-system"/>
              </a:rPr>
              <a:t>To conclude my project, I recommend constructing a One-Class SVM model, with parameters chosen in the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for anomaly detection and setting up alerts based on it. Whenever an anomaly is detected in the data, an alert should be triggered, which should be followed with further investigation and corrective actions, if needed.</a:t>
            </a:r>
          </a:p>
          <a:p>
            <a:endParaRPr lang="en-US" dirty="0"/>
          </a:p>
          <a:p>
            <a:r>
              <a:rPr lang="en-US" dirty="0"/>
              <a:t>As part of continuous improvement, the model should be fine tuned and tailored on actual data from machine sensors and efforts should be made to reduce false negatives and false positives. </a:t>
            </a:r>
          </a:p>
          <a:p>
            <a:r>
              <a:rPr lang="en-US" dirty="0"/>
              <a:t>Over time once the model is sufficiently accurate, it should be deployed in a productive environment so that actual malfunctions could be predicted, and predictive maintenance program could be set up.</a:t>
            </a:r>
          </a:p>
        </p:txBody>
      </p:sp>
      <p:sp>
        <p:nvSpPr>
          <p:cNvPr id="4" name="Slide Number Placeholder 3"/>
          <p:cNvSpPr>
            <a:spLocks noGrp="1"/>
          </p:cNvSpPr>
          <p:nvPr>
            <p:ph type="sldNum" sz="quarter" idx="5"/>
          </p:nvPr>
        </p:nvSpPr>
        <p:spPr/>
        <p:txBody>
          <a:bodyPr/>
          <a:lstStyle/>
          <a:p>
            <a:fld id="{DBF099F7-26A1-8B48-9B9F-8A77627BD029}" type="slidenum">
              <a:rPr lang="en-US" smtClean="0"/>
              <a:t>10</a:t>
            </a:fld>
            <a:endParaRPr lang="en-US"/>
          </a:p>
        </p:txBody>
      </p:sp>
    </p:spTree>
    <p:extLst>
      <p:ext uri="{BB962C8B-B14F-4D97-AF65-F5344CB8AC3E}">
        <p14:creationId xmlns:p14="http://schemas.microsoft.com/office/powerpoint/2010/main" val="59669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links to the data I’ve used in the project and the sources of articles I studied or referenced to create the models. </a:t>
            </a:r>
          </a:p>
          <a:p>
            <a:endParaRPr lang="en-US" dirty="0"/>
          </a:p>
          <a:p>
            <a:r>
              <a:rPr lang="en-US" dirty="0"/>
              <a:t>It also contains the links to the material I used in my narration and presentation.</a:t>
            </a:r>
          </a:p>
          <a:p>
            <a:endParaRPr lang="en-US" dirty="0"/>
          </a:p>
          <a:p>
            <a:r>
              <a:rPr lang="en-US" dirty="0"/>
              <a:t>I really enjoyed working on this project as it gave me an opportunities to think about how I can leverage the knowledge I’m gaining in this program on my actual job.</a:t>
            </a:r>
          </a:p>
          <a:p>
            <a:endParaRPr lang="en-US" dirty="0"/>
          </a:p>
          <a:p>
            <a:r>
              <a:rPr lang="en-US" dirty="0"/>
              <a:t>Thank you very much for your time and I hope I was able to explain my project clearly. Thank you!</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11</a:t>
            </a:fld>
            <a:endParaRPr lang="en-US"/>
          </a:p>
        </p:txBody>
      </p:sp>
    </p:spTree>
    <p:extLst>
      <p:ext uri="{BB962C8B-B14F-4D97-AF65-F5344CB8AC3E}">
        <p14:creationId xmlns:p14="http://schemas.microsoft.com/office/powerpoint/2010/main" val="483211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dirty="0">
                <a:latin typeface="Calibri" panose="020F0502020204030204" pitchFamily="34" charset="0"/>
                <a:ea typeface="Calibri" panose="020F0502020204030204" pitchFamily="34" charset="0"/>
                <a:cs typeface="Calibri" panose="020F0502020204030204" pitchFamily="34" charset="0"/>
              </a:rPr>
              <a:t>I’ll begin with an introduction and explain my goal for the project which is to build an Anomaly detection model using existing methods such as Isolation Forest and One Class SVM.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00" dirty="0">
                <a:effectLst/>
                <a:latin typeface="Calibri" panose="020F0502020204030204" pitchFamily="34" charset="0"/>
                <a:ea typeface="Calibri" panose="020F0502020204030204" pitchFamily="34" charset="0"/>
                <a:cs typeface="Calibri" panose="020F0502020204030204" pitchFamily="34" charset="0"/>
              </a:rPr>
              <a:t>Ever since IoT or ‘internet of things’ is being used in machines to collect data, we have more data than we can use. Interpreting this huge amount of data manually is not feasible and we have to look at Artificial Intelligence and Machine Learning to interpret it for us, so that we can track trends and patterns in the data. </a:t>
            </a:r>
          </a:p>
          <a:p>
            <a:endParaRPr lang="en-US" sz="700" dirty="0">
              <a:latin typeface="Calibri" panose="020F0502020204030204" pitchFamily="34" charset="0"/>
              <a:ea typeface="Calibri" panose="020F0502020204030204" pitchFamily="34" charset="0"/>
              <a:cs typeface="Calibri" panose="020F0502020204030204" pitchFamily="34" charset="0"/>
            </a:endParaRPr>
          </a:p>
          <a:p>
            <a:r>
              <a:rPr lang="en-US" sz="700" dirty="0">
                <a:effectLst/>
                <a:latin typeface="Calibri" panose="020F0502020204030204" pitchFamily="34" charset="0"/>
                <a:ea typeface="Calibri" panose="020F0502020204030204" pitchFamily="34" charset="0"/>
                <a:cs typeface="Calibri" panose="020F0502020204030204" pitchFamily="34" charset="0"/>
              </a:rPr>
              <a:t>Anomaly detection, also known as outlier detection, is a process in machine learning that identifies data points, events, and observations that deviate from a data set’s normal behavior.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kern="1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00" dirty="0">
                <a:effectLst/>
                <a:latin typeface="Calibri" panose="020F0502020204030204" pitchFamily="34" charset="0"/>
                <a:ea typeface="Calibri" panose="020F0502020204030204" pitchFamily="34" charset="0"/>
                <a:cs typeface="Calibri" panose="020F0502020204030204" pitchFamily="34" charset="0"/>
              </a:rPr>
              <a:t>Using these trends, we can predict anomalies and therefore take corrective actions to address those anomalies. </a:t>
            </a:r>
          </a:p>
          <a:p>
            <a:endParaRPr lang="en-US" sz="700" dirty="0">
              <a:effectLst/>
              <a:latin typeface="Calibri" panose="020F0502020204030204" pitchFamily="34" charset="0"/>
              <a:ea typeface="Calibri" panose="020F0502020204030204" pitchFamily="34" charset="0"/>
              <a:cs typeface="Calibri" panose="020F0502020204030204" pitchFamily="34" charset="0"/>
            </a:endParaRPr>
          </a:p>
          <a:p>
            <a:r>
              <a:rPr lang="en-US" sz="700" b="1" i="0" dirty="0">
                <a:solidFill>
                  <a:srgbClr val="273239"/>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Anomaly Detection</a:t>
            </a:r>
            <a:r>
              <a:rPr lang="en-US" sz="700" b="0" i="0" dirty="0">
                <a:solidFill>
                  <a:srgbClr val="273239"/>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 is a technique of identifying rare events or observations which can raise suspicions by being statistically different from the rest of the observations. Such “anomalous” behavior typically translates to some kind of a problem like a credit card fraud or a failing machine.</a:t>
            </a:r>
            <a:endParaRPr lang="en-US" sz="7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DBF099F7-26A1-8B48-9B9F-8A77627BD029}" type="slidenum">
              <a:rPr lang="en-US" smtClean="0"/>
              <a:t>2</a:t>
            </a:fld>
            <a:endParaRPr lang="en-US"/>
          </a:p>
        </p:txBody>
      </p:sp>
    </p:spTree>
    <p:extLst>
      <p:ext uri="{BB962C8B-B14F-4D97-AF65-F5344CB8AC3E}">
        <p14:creationId xmlns:p14="http://schemas.microsoft.com/office/powerpoint/2010/main" val="285904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earlier I’m a marine engineer, I’ve worked hands on in maintenance and I’m passionate about machines. Currently I work in Asset Intensive industries focusing on SAP implementations on designing and building maintenance processes and solutions. I can see how valuable AI and ML can be in improving maintenance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my objective in this project is to use anomaly detection on data collected from sensors on machines.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u="sng"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00" dirty="0">
                <a:effectLst/>
                <a:latin typeface="Calibri" panose="020F0502020204030204" pitchFamily="34" charset="0"/>
                <a:ea typeface="Calibri" panose="020F0502020204030204" pitchFamily="34" charset="0"/>
                <a:cs typeface="Arial" panose="020B0604020202020204" pitchFamily="34" charset="0"/>
              </a:rPr>
              <a:t>Assets that can benefit with this model are </a:t>
            </a:r>
            <a:r>
              <a:rPr lang="en-US" sz="1800" kern="100" dirty="0">
                <a:effectLst/>
                <a:latin typeface="Calibri" panose="020F0502020204030204" pitchFamily="34" charset="0"/>
                <a:ea typeface="Calibri" panose="020F0502020204030204" pitchFamily="34" charset="0"/>
                <a:cs typeface="Arial" panose="020B0604020202020204" pitchFamily="34" charset="0"/>
              </a:rPr>
              <a:t>Equipment used in power generation, oil and gas, mining, or manufacturing such as a wind turbines, gear boxes, compressors, and pumps etc.</a:t>
            </a:r>
          </a:p>
          <a:p>
            <a:endParaRPr lang="en-US" dirty="0"/>
          </a:p>
          <a:p>
            <a:endParaRPr lang="en-US" dirty="0"/>
          </a:p>
          <a:p>
            <a:r>
              <a:rPr lang="en-US" dirty="0"/>
              <a:t>The benefits of anomaly detection in maintenance industry are-</a:t>
            </a:r>
          </a:p>
          <a:p>
            <a:endParaRPr lang="en-US" dirty="0"/>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Reduced monitoring and troubleshooting by having ML do it for us.</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Ability to define predictive maintenance programs utilizing rules and alerts built on anomaly detection.</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Reduced maintenance costs </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Prevention of unplanned failures, and</a:t>
            </a:r>
          </a:p>
          <a:p>
            <a:pPr marL="171450" indent="-171450" algn="l" fontAlgn="base">
              <a:buFont typeface="Symbol" panose="05050102010706020507" pitchFamily="18" charset="2"/>
              <a:buChar char="-"/>
            </a:pPr>
            <a:r>
              <a:rPr lang="en-US" b="0" i="0" dirty="0">
                <a:solidFill>
                  <a:srgbClr val="4A4A4A"/>
                </a:solidFill>
                <a:effectLst/>
                <a:highlight>
                  <a:srgbClr val="FFFFFF"/>
                </a:highlight>
                <a:latin typeface="Fira Sans" panose="020F0502020204030204" pitchFamily="34" charset="0"/>
              </a:rPr>
              <a:t>Reduced downtime</a:t>
            </a:r>
          </a:p>
          <a:p>
            <a:pPr marL="171450" indent="-171450" algn="l" fontAlgn="base">
              <a:buFont typeface="Symbol" panose="05050102010706020507" pitchFamily="18" charset="2"/>
              <a:buChar char="-"/>
            </a:pPr>
            <a:endParaRPr lang="en-US" b="0" i="0" dirty="0">
              <a:solidFill>
                <a:srgbClr val="4A4A4A"/>
              </a:solidFill>
              <a:effectLst/>
              <a:highlight>
                <a:srgbClr val="FFFFFF"/>
              </a:highlight>
              <a:latin typeface="Fira Sans" panose="020F0502020204030204" pitchFamily="34" charset="0"/>
            </a:endParaRPr>
          </a:p>
          <a:p>
            <a:pPr marL="0" indent="0" algn="l" fontAlgn="base">
              <a:buFont typeface="Symbol" panose="05050102010706020507" pitchFamily="18" charset="2"/>
              <a:buNone/>
            </a:pPr>
            <a:r>
              <a:rPr lang="en-US" b="0" i="0" dirty="0">
                <a:solidFill>
                  <a:srgbClr val="4A4A4A"/>
                </a:solidFill>
                <a:effectLst/>
                <a:highlight>
                  <a:srgbClr val="FFFFFF"/>
                </a:highlight>
                <a:latin typeface="Fira Sans" panose="020F0502020204030204" pitchFamily="34" charset="0"/>
              </a:rPr>
              <a:t>For the project I started with data preparation, then I split the data into training and test sets. I tried 2 different models with 2 variations each using the training dataset. </a:t>
            </a:r>
          </a:p>
          <a:p>
            <a:pPr marL="0" indent="0" algn="l" fontAlgn="base">
              <a:buFont typeface="Symbol" panose="05050102010706020507" pitchFamily="18" charset="2"/>
              <a:buNone/>
            </a:pPr>
            <a:endParaRPr lang="en-US" b="0" i="0" dirty="0">
              <a:solidFill>
                <a:srgbClr val="4A4A4A"/>
              </a:solidFill>
              <a:effectLst/>
              <a:highlight>
                <a:srgbClr val="FFFFFF"/>
              </a:highlight>
              <a:latin typeface="Fira Sans" panose="020F0502020204030204" pitchFamily="34" charset="0"/>
            </a:endParaRPr>
          </a:p>
          <a:p>
            <a:pPr marL="0" indent="0" algn="l" fontAlgn="base">
              <a:buFont typeface="Symbol" panose="05050102010706020507" pitchFamily="18" charset="2"/>
              <a:buNone/>
            </a:pPr>
            <a:r>
              <a:rPr lang="en-US" b="0" i="0" dirty="0">
                <a:solidFill>
                  <a:srgbClr val="4A4A4A"/>
                </a:solidFill>
                <a:effectLst/>
                <a:highlight>
                  <a:srgbClr val="FFFFFF"/>
                </a:highlight>
                <a:latin typeface="Fira Sans" panose="020F0502020204030204" pitchFamily="34" charset="0"/>
              </a:rPr>
              <a:t>I checked the results of these 4 models and then decided which model performed best, which I proposed as the outcome of the project.</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3</a:t>
            </a:fld>
            <a:endParaRPr lang="en-US"/>
          </a:p>
        </p:txBody>
      </p:sp>
    </p:spTree>
    <p:extLst>
      <p:ext uri="{BB962C8B-B14F-4D97-AF65-F5344CB8AC3E}">
        <p14:creationId xmlns:p14="http://schemas.microsoft.com/office/powerpoint/2010/main" val="150224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 dataset I used is from Kaggle and is IoT data on Wind Turbines. The data has readings of temperature, vibration, yaw, power output, speed and voltage. The parts of turbine from which we collected the sensor readings are the generator, nacelle, control cabinet, tower, transformer and hub bearings.</a:t>
            </a:r>
          </a:p>
          <a:p>
            <a:endParaRPr lang="en-US" dirty="0">
              <a:effectLst/>
              <a:latin typeface="Helvetica" pitchFamily="2" charset="0"/>
            </a:endParaRPr>
          </a:p>
          <a:p>
            <a:r>
              <a:rPr lang="en-US" dirty="0">
                <a:effectLst/>
                <a:latin typeface="Helvetica" pitchFamily="2" charset="0"/>
              </a:rPr>
              <a:t>This is time series data and is expected to be within certain limits. If this data is going beyond the normal range, then it should be caught by the model as anomalous data. I tried to create line charts with these time series data, but it was not possible for me to identify any anomalies manually without the help of machine learning. So, I removed those charts from the project.</a:t>
            </a: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4</a:t>
            </a:fld>
            <a:endParaRPr lang="en-US"/>
          </a:p>
        </p:txBody>
      </p:sp>
    </p:spTree>
    <p:extLst>
      <p:ext uri="{BB962C8B-B14F-4D97-AF65-F5344CB8AC3E}">
        <p14:creationId xmlns:p14="http://schemas.microsoft.com/office/powerpoint/2010/main" val="57833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rtl="0">
              <a:lnSpc>
                <a:spcPct val="200000"/>
              </a:lnSpc>
              <a:spcBef>
                <a:spcPts val="0"/>
              </a:spcBef>
              <a:spcAft>
                <a:spcPts val="0"/>
              </a:spcAft>
              <a:buFont typeface="Symbol" pitchFamily="2" charset="2"/>
              <a:buNone/>
              <a:tabLst>
                <a:tab pos="2528570" algn="l"/>
              </a:tabLst>
            </a:pPr>
            <a:r>
              <a:rPr lang="en-US" dirty="0"/>
              <a:t>I tried 4 different models- 2 on isolation forest and 2 on one-class SVM with different parameters.</a:t>
            </a:r>
          </a:p>
          <a:p>
            <a:pPr marL="0" marR="0" lvl="0" indent="0" rtl="0">
              <a:lnSpc>
                <a:spcPct val="200000"/>
              </a:lnSpc>
              <a:spcBef>
                <a:spcPts val="0"/>
              </a:spcBef>
              <a:spcAft>
                <a:spcPts val="0"/>
              </a:spcAft>
              <a:buFont typeface="Symbol" pitchFamily="2" charset="2"/>
              <a:buNone/>
              <a:tabLst>
                <a:tab pos="2528570" algn="l"/>
              </a:tabLst>
            </a:pPr>
            <a:endParaRPr lang="en-US" dirty="0"/>
          </a:p>
          <a:p>
            <a:pPr marL="0" marR="0" lvl="0" indent="0" rtl="0">
              <a:lnSpc>
                <a:spcPct val="200000"/>
              </a:lnSpc>
              <a:spcBef>
                <a:spcPts val="0"/>
              </a:spcBef>
              <a:spcAft>
                <a:spcPts val="0"/>
              </a:spcAft>
              <a:buFont typeface="Symbol" pitchFamily="2" charset="2"/>
              <a:buNone/>
              <a:tabLst>
                <a:tab pos="2528570" algn="l"/>
              </a:tabLst>
            </a:pPr>
            <a:r>
              <a:rPr lang="en-US" dirty="0"/>
              <a:t>Isolation forest-  is an efficient anomaly detection technique. It constructs a set of binary trees called Isolation Trees by randomly selecting features and recursively splitting data points. Anomalies, being rare, are easier to isolate and have shorter paths in the trees, while normal data points require more splits, resulting in longer paths. By measuring the average path length, the algorithm identifies anomalies as data points with shorter paths, falling below a predefined threshold. Isolation Forest is highly effective for detecting outliers, especially in high-dimensional data, making it valuable for applications like fraud detection and network security.</a:t>
            </a:r>
          </a:p>
          <a:p>
            <a:pPr marL="0" marR="0" lvl="0" indent="0" rtl="0">
              <a:lnSpc>
                <a:spcPct val="200000"/>
              </a:lnSpc>
              <a:spcBef>
                <a:spcPts val="0"/>
              </a:spcBef>
              <a:spcAft>
                <a:spcPts val="0"/>
              </a:spcAft>
              <a:buFont typeface="Symbol" pitchFamily="2" charset="2"/>
              <a:buNone/>
              <a:tabLst>
                <a:tab pos="2528570" algn="l"/>
              </a:tabLst>
            </a:pPr>
            <a:endParaRPr lang="en-US" dirty="0"/>
          </a:p>
          <a:p>
            <a:pPr marL="0" marR="0" lvl="0" indent="0" rtl="0">
              <a:lnSpc>
                <a:spcPct val="200000"/>
              </a:lnSpc>
              <a:spcBef>
                <a:spcPts val="0"/>
              </a:spcBef>
              <a:spcAft>
                <a:spcPts val="0"/>
              </a:spcAft>
              <a:buFont typeface="Symbol" pitchFamily="2" charset="2"/>
              <a:buNone/>
              <a:tabLst>
                <a:tab pos="2528570" algn="l"/>
              </a:tabLst>
            </a:pPr>
            <a:r>
              <a:rPr lang="en-US" dirty="0"/>
              <a:t>The One-Class Support Vector Machine or (SVM) is a variant of the traditional SVM. It is specifically tailored to detect anomalies. Its primary aim is to locate instances that notably deviate from the standard. Unlike conventional </a:t>
            </a:r>
            <a:r>
              <a:rPr lang="en-US" dirty="0">
                <a:hlinkClick r:id="rId3"/>
              </a:rPr>
              <a:t>Machine Learning</a:t>
            </a:r>
            <a:r>
              <a:rPr lang="en-US" dirty="0"/>
              <a:t> models focused on binary or multiclass classification, the one-class SVM specializes in outlier or novelty detection within datasets.</a:t>
            </a:r>
            <a:endParaRPr lang="en-US" dirty="0">
              <a:effectLst/>
              <a:latin typeface="Helvetica" pitchFamily="2" charset="0"/>
            </a:endParaRPr>
          </a:p>
          <a:p>
            <a:endParaRPr lang="en-US" dirty="0"/>
          </a:p>
          <a:p>
            <a:r>
              <a:rPr lang="en-US" dirty="0"/>
              <a:t>Anomaly detection is generally of 2 types- supervised and unsupervised.</a:t>
            </a:r>
          </a:p>
          <a:p>
            <a:endParaRPr lang="en-US" dirty="0"/>
          </a:p>
          <a:p>
            <a:pPr algn="l" fontAlgn="base">
              <a:buFont typeface="+mj-lt"/>
              <a:buNone/>
            </a:pPr>
            <a:r>
              <a:rPr lang="en-US" dirty="0"/>
              <a:t>Supervised Anomaly Detection requires a labeled dataset containing both normal and anomalous samples to construct a predictive model to classify future data points. The most commonly used algorithms for this purpose are supervised Neural Networks, </a:t>
            </a:r>
            <a:r>
              <a:rPr lang="en-US" dirty="0">
                <a:hlinkClick r:id="rId4">
                  <a:extLst>
                    <a:ext uri="{A12FA001-AC4F-418D-AE19-62706E023703}">
                      <ahyp:hlinkClr xmlns:ahyp="http://schemas.microsoft.com/office/drawing/2018/hyperlinkcolor" val="tx"/>
                    </a:ext>
                  </a:extLst>
                </a:hlinkClick>
              </a:rPr>
              <a:t>Support Vector Machine learning</a:t>
            </a:r>
            <a:r>
              <a:rPr lang="en-US" dirty="0"/>
              <a:t> and </a:t>
            </a:r>
            <a:r>
              <a:rPr lang="en-US" dirty="0">
                <a:hlinkClick r:id="rId5">
                  <a:extLst>
                    <a:ext uri="{A12FA001-AC4F-418D-AE19-62706E023703}">
                      <ahyp:hlinkClr xmlns:ahyp="http://schemas.microsoft.com/office/drawing/2018/hyperlinkcolor" val="tx"/>
                    </a:ext>
                  </a:extLst>
                </a:hlinkClick>
              </a:rPr>
              <a:t>K-Nearest Neighbors Classifier</a:t>
            </a:r>
            <a:r>
              <a:rPr lang="en-US" dirty="0"/>
              <a:t> among others.</a:t>
            </a:r>
          </a:p>
          <a:p>
            <a:pPr algn="l" fontAlgn="base">
              <a:buFont typeface="+mj-lt"/>
              <a:buAutoNum type="arabicPeriod"/>
            </a:pPr>
            <a:endParaRPr lang="en-US" dirty="0"/>
          </a:p>
          <a:p>
            <a:pPr algn="l" fontAlgn="base">
              <a:buFont typeface="+mj-lt"/>
              <a:buNone/>
            </a:pPr>
            <a:r>
              <a:rPr lang="en-US" dirty="0"/>
              <a:t>Unsupervised Anomaly Detection does not require any training data and instead assumes two things about the data that Only a small percentage of data is anomalous, and Any anomaly is statistically different from the normal samples. Based on the above assumptions, the data is then clustered using a similarity measure and the data points which are far off from the cluster are considered to be anomalies.</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5</a:t>
            </a:fld>
            <a:endParaRPr lang="en-US"/>
          </a:p>
        </p:txBody>
      </p:sp>
    </p:spTree>
    <p:extLst>
      <p:ext uri="{BB962C8B-B14F-4D97-AF65-F5344CB8AC3E}">
        <p14:creationId xmlns:p14="http://schemas.microsoft.com/office/powerpoint/2010/main" val="696637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7F7F7"/>
                </a:highlight>
                <a:latin typeface="-apple-system"/>
              </a:rPr>
              <a:t>I used scatterplots for visualization to assess the results of the models.</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To assess the accuracy of models and to determine the top-performing model for anomaly prediction, I generated scatterplots based on the results. Since my data didn’t have labels and the model was unsupervised, I couldn’t rely on accuracy metrics alone. I had no way to check that. </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Instead, I used visualizations to identify anomalies. I plotted the anomalies in different color than the rest of the data. The plots then allowed me to visually evaluate the performance of various models and their parameter variations in detecting outliers.</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As you can see in the scatterplots on this slide, the results of model 1 and 2 were not very impressive as the no. of outliers was high and I felt it was not accurate as well. Model 3 on one class SVM performed better in terms of consistency in finding the outliers, but the count of anomalies was very high.</a:t>
            </a:r>
          </a:p>
          <a:p>
            <a:endParaRPr lang="en-US" b="0" i="0" dirty="0">
              <a:solidFill>
                <a:srgbClr val="111111"/>
              </a:solidFill>
              <a:effectLst/>
              <a:highlight>
                <a:srgbClr val="F7F7F7"/>
              </a:highlight>
              <a:latin typeface="-apple-system"/>
            </a:endParaRPr>
          </a:p>
          <a:p>
            <a:r>
              <a:rPr lang="en-US" b="0" i="0" dirty="0">
                <a:solidFill>
                  <a:srgbClr val="111111"/>
                </a:solidFill>
                <a:effectLst/>
                <a:highlight>
                  <a:srgbClr val="F7F7F7"/>
                </a:highlight>
                <a:latin typeface="-apple-system"/>
              </a:rPr>
              <a:t>My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on one-class SVM with different hyperparameters than the 3</a:t>
            </a:r>
            <a:r>
              <a:rPr lang="en-US" b="0" i="0" baseline="30000" dirty="0">
                <a:solidFill>
                  <a:srgbClr val="111111"/>
                </a:solidFill>
                <a:effectLst/>
                <a:highlight>
                  <a:srgbClr val="F7F7F7"/>
                </a:highlight>
                <a:latin typeface="-apple-system"/>
              </a:rPr>
              <a:t>rd</a:t>
            </a:r>
            <a:r>
              <a:rPr lang="en-US" b="0" i="0" dirty="0">
                <a:solidFill>
                  <a:srgbClr val="111111"/>
                </a:solidFill>
                <a:effectLst/>
                <a:highlight>
                  <a:srgbClr val="F7F7F7"/>
                </a:highlight>
                <a:latin typeface="-apple-system"/>
              </a:rPr>
              <a:t> model performed really well in my opinion. The anomalies were consistent in nature, and the count of anomalies was also low. </a:t>
            </a:r>
          </a:p>
          <a:p>
            <a:endParaRPr lang="en-US" b="0" i="0" dirty="0">
              <a:solidFill>
                <a:srgbClr val="111111"/>
              </a:solidFill>
              <a:effectLst/>
              <a:highlight>
                <a:srgbClr val="F7F7F7"/>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6</a:t>
            </a:fld>
            <a:endParaRPr lang="en-US"/>
          </a:p>
        </p:txBody>
      </p:sp>
    </p:spTree>
    <p:extLst>
      <p:ext uri="{BB962C8B-B14F-4D97-AF65-F5344CB8AC3E}">
        <p14:creationId xmlns:p14="http://schemas.microsoft.com/office/powerpoint/2010/main" val="11551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highlight>
                  <a:srgbClr val="F7F7F7"/>
                </a:highlight>
                <a:latin typeface="-apple-system"/>
              </a:rPr>
              <a:t>As we saw in the previous slide, I found that the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created using the One-Class SVM, is the best-performing model for this project. </a:t>
            </a:r>
          </a:p>
          <a:p>
            <a:pPr algn="l"/>
            <a:endParaRPr lang="en-US" b="0" i="0" dirty="0">
              <a:solidFill>
                <a:srgbClr val="111111"/>
              </a:solidFill>
              <a:effectLst/>
              <a:highlight>
                <a:srgbClr val="F7F7F7"/>
              </a:highlight>
              <a:latin typeface="-apple-system"/>
            </a:endParaRPr>
          </a:p>
          <a:p>
            <a:pPr algn="l"/>
            <a:r>
              <a:rPr lang="en-US" b="0" i="0" dirty="0">
                <a:solidFill>
                  <a:srgbClr val="111111"/>
                </a:solidFill>
                <a:effectLst/>
                <a:highlight>
                  <a:srgbClr val="F7F7F7"/>
                </a:highlight>
                <a:latin typeface="-apple-system"/>
              </a:rPr>
              <a:t>For this model I had chosen </a:t>
            </a:r>
            <a:r>
              <a:rPr lang="en-US" sz="1200" b="1" kern="100" dirty="0">
                <a:effectLst/>
                <a:ea typeface="Aptos" panose="020B0004020202020204" pitchFamily="34" charset="0"/>
                <a:cs typeface="Arial" panose="020B0604020202020204" pitchFamily="34" charset="0"/>
              </a:rPr>
              <a:t>nu, ‘which </a:t>
            </a:r>
            <a:r>
              <a:rPr lang="en-US" sz="1200" kern="100" dirty="0">
                <a:effectLst/>
                <a:ea typeface="Aptos" panose="020B0004020202020204" pitchFamily="34" charset="0"/>
                <a:cs typeface="Arial" panose="020B0604020202020204" pitchFamily="34" charset="0"/>
              </a:rPr>
              <a:t>Controls the proportion of outliers allowed’, as 0.01 which means 1%, and the </a:t>
            </a:r>
            <a:r>
              <a:rPr lang="en-US" sz="1200" b="1" kern="100" dirty="0">
                <a:effectLst/>
                <a:ea typeface="Aptos" panose="020B0004020202020204" pitchFamily="34" charset="0"/>
                <a:cs typeface="Arial" panose="020B0604020202020204" pitchFamily="34" charset="0"/>
              </a:rPr>
              <a:t>kernel, which </a:t>
            </a:r>
            <a:r>
              <a:rPr lang="en-US" sz="1200" kern="100" dirty="0">
                <a:effectLst/>
                <a:ea typeface="Aptos" panose="020B0004020202020204" pitchFamily="34" charset="0"/>
                <a:cs typeface="Arial" panose="020B0604020202020204" pitchFamily="34" charset="0"/>
              </a:rPr>
              <a:t>Determines the type of decision boundary as ‘</a:t>
            </a:r>
            <a:r>
              <a:rPr lang="en-US" sz="1200" kern="100" dirty="0" err="1">
                <a:effectLst/>
                <a:ea typeface="Aptos" panose="020B0004020202020204" pitchFamily="34" charset="0"/>
                <a:cs typeface="Arial" panose="020B0604020202020204" pitchFamily="34" charset="0"/>
              </a:rPr>
              <a:t>rbf</a:t>
            </a:r>
            <a:r>
              <a:rPr lang="en-US" sz="1200" kern="100" dirty="0">
                <a:effectLst/>
                <a:ea typeface="Aptos" panose="020B0004020202020204" pitchFamily="34" charset="0"/>
                <a:cs typeface="Arial" panose="020B0604020202020204" pitchFamily="34" charset="0"/>
              </a:rPr>
              <a:t>’- radial basis function also called as gaussian kernel, so that it may effectively capture complex non-linear relationships. I kept gamma as ‘auto’.</a:t>
            </a:r>
          </a:p>
          <a:p>
            <a:pPr algn="l"/>
            <a:endParaRPr lang="en-US" sz="1200" kern="100" dirty="0">
              <a:effectLst/>
              <a:ea typeface="Aptos" panose="020B0004020202020204" pitchFamily="34" charset="0"/>
              <a:cs typeface="Arial" panose="020B0604020202020204" pitchFamily="34" charset="0"/>
            </a:endParaRPr>
          </a:p>
          <a:p>
            <a:pPr algn="l"/>
            <a:r>
              <a:rPr lang="en-US" sz="1200" kern="100" dirty="0">
                <a:effectLst/>
                <a:ea typeface="Aptos" panose="020B0004020202020204" pitchFamily="34" charset="0"/>
                <a:cs typeface="Arial" panose="020B0604020202020204" pitchFamily="34" charset="0"/>
              </a:rPr>
              <a:t>Again, I thought this was the best model as per the scatterplot.</a:t>
            </a:r>
          </a:p>
          <a:p>
            <a:pPr algn="l"/>
            <a:endParaRPr lang="en-US" b="0" i="0" dirty="0">
              <a:solidFill>
                <a:srgbClr val="111111"/>
              </a:solidFill>
              <a:effectLst/>
              <a:highlight>
                <a:srgbClr val="F7F7F7"/>
              </a:highlight>
              <a:latin typeface="-apple-system"/>
            </a:endParaRPr>
          </a:p>
          <a:p>
            <a:pPr algn="l"/>
            <a:endParaRPr lang="en-US" b="0" i="0" dirty="0">
              <a:solidFill>
                <a:srgbClr val="111111"/>
              </a:solidFill>
              <a:effectLst/>
              <a:highlight>
                <a:srgbClr val="F7F7F7"/>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7</a:t>
            </a:fld>
            <a:endParaRPr lang="en-US"/>
          </a:p>
        </p:txBody>
      </p:sp>
    </p:spTree>
    <p:extLst>
      <p:ext uri="{BB962C8B-B14F-4D97-AF65-F5344CB8AC3E}">
        <p14:creationId xmlns:p14="http://schemas.microsoft.com/office/powerpoint/2010/main" val="34844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highlight>
                  <a:srgbClr val="F7F7F7"/>
                </a:highlight>
                <a:latin typeface="-apple-system"/>
              </a:rPr>
              <a:t>Once I had seen that the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was performing best in anomaly detection, I went on to check it on the test dataset. Although the test data is not labeled, I still wanted to see the scatterplot to get an idea of the anomalies found in the test data.</a:t>
            </a:r>
          </a:p>
          <a:p>
            <a:pPr algn="l"/>
            <a:endParaRPr lang="en-US" b="0" i="0" dirty="0">
              <a:solidFill>
                <a:srgbClr val="111111"/>
              </a:solidFill>
              <a:effectLst/>
              <a:highlight>
                <a:srgbClr val="F7F7F7"/>
              </a:highlight>
              <a:latin typeface="-apple-system"/>
            </a:endParaRPr>
          </a:p>
          <a:p>
            <a:pPr algn="l"/>
            <a:r>
              <a:rPr lang="en-US" b="0" i="0" dirty="0">
                <a:solidFill>
                  <a:srgbClr val="111111"/>
                </a:solidFill>
                <a:effectLst/>
                <a:highlight>
                  <a:srgbClr val="F7F7F7"/>
                </a:highlight>
                <a:latin typeface="-apple-system"/>
              </a:rPr>
              <a:t>As you can see, the scatterplot is uniform and the anomalies are at or outside the border. The no. of anomalies also are justifiable. </a:t>
            </a:r>
          </a:p>
          <a:p>
            <a:pPr algn="l"/>
            <a:endParaRPr lang="en-US" b="0" i="0" dirty="0">
              <a:solidFill>
                <a:srgbClr val="111111"/>
              </a:solidFill>
              <a:effectLst/>
              <a:highlight>
                <a:srgbClr val="F7F7F7"/>
              </a:highlight>
              <a:latin typeface="-apple-system"/>
            </a:endParaRPr>
          </a:p>
          <a:p>
            <a:pPr algn="l"/>
            <a:r>
              <a:rPr lang="en-US" b="0" i="0" dirty="0">
                <a:solidFill>
                  <a:srgbClr val="111111"/>
                </a:solidFill>
                <a:effectLst/>
                <a:highlight>
                  <a:srgbClr val="F7F7F7"/>
                </a:highlight>
                <a:latin typeface="-apple-system"/>
              </a:rPr>
              <a:t>I am quite satisfied with the results and it reaffirms my decision to recommend 4</a:t>
            </a:r>
            <a:r>
              <a:rPr lang="en-US" b="0" i="0" baseline="30000" dirty="0">
                <a:solidFill>
                  <a:srgbClr val="111111"/>
                </a:solidFill>
                <a:effectLst/>
                <a:highlight>
                  <a:srgbClr val="F7F7F7"/>
                </a:highlight>
                <a:latin typeface="-apple-system"/>
              </a:rPr>
              <a:t>th</a:t>
            </a:r>
            <a:r>
              <a:rPr lang="en-US" b="0" i="0" dirty="0">
                <a:solidFill>
                  <a:srgbClr val="111111"/>
                </a:solidFill>
                <a:effectLst/>
                <a:highlight>
                  <a:srgbClr val="F7F7F7"/>
                </a:highlight>
                <a:latin typeface="-apple-system"/>
              </a:rPr>
              <a:t> model as the preferred model for anomaly detection.</a:t>
            </a:r>
          </a:p>
          <a:p>
            <a:pPr algn="l"/>
            <a:endParaRPr lang="en-US" b="0" i="0" dirty="0">
              <a:solidFill>
                <a:srgbClr val="111111"/>
              </a:solidFill>
              <a:effectLst/>
              <a:highlight>
                <a:srgbClr val="F7F7F7"/>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8</a:t>
            </a:fld>
            <a:endParaRPr lang="en-US"/>
          </a:p>
        </p:txBody>
      </p:sp>
    </p:spTree>
    <p:extLst>
      <p:ext uri="{BB962C8B-B14F-4D97-AF65-F5344CB8AC3E}">
        <p14:creationId xmlns:p14="http://schemas.microsoft.com/office/powerpoint/2010/main" val="393124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ethical considerations I kept in mind while working on the data.</a:t>
            </a:r>
          </a:p>
          <a:p>
            <a:endParaRPr lang="en-US" dirty="0"/>
          </a:p>
          <a:p>
            <a:r>
              <a:rPr lang="en-US" dirty="0"/>
              <a:t>I ensured the data doesn’t contain any company confidential information and that the results do not have any bias towards a particular manufacturer.</a:t>
            </a:r>
          </a:p>
          <a:p>
            <a:endParaRPr lang="en-US" dirty="0"/>
          </a:p>
          <a:p>
            <a:r>
              <a:rPr lang="en-US" dirty="0"/>
              <a:t>The data should also be anonymous so as not to contain anything in it which could identify the manufacturer, operator or owner of the equipment. Trademark data from the owners about their maintenance strategy etc. should be protected so that they keep their competitive edge from their competitors</a:t>
            </a:r>
          </a:p>
          <a:p>
            <a:endParaRPr lang="en-US" dirty="0"/>
          </a:p>
        </p:txBody>
      </p:sp>
      <p:sp>
        <p:nvSpPr>
          <p:cNvPr id="4" name="Slide Number Placeholder 3"/>
          <p:cNvSpPr>
            <a:spLocks noGrp="1"/>
          </p:cNvSpPr>
          <p:nvPr>
            <p:ph type="sldNum" sz="quarter" idx="5"/>
          </p:nvPr>
        </p:nvSpPr>
        <p:spPr/>
        <p:txBody>
          <a:bodyPr/>
          <a:lstStyle/>
          <a:p>
            <a:fld id="{DBF099F7-26A1-8B48-9B9F-8A77627BD029}" type="slidenum">
              <a:rPr lang="en-US" smtClean="0"/>
              <a:t>9</a:t>
            </a:fld>
            <a:endParaRPr lang="en-US"/>
          </a:p>
        </p:txBody>
      </p:sp>
    </p:spTree>
    <p:extLst>
      <p:ext uri="{BB962C8B-B14F-4D97-AF65-F5344CB8AC3E}">
        <p14:creationId xmlns:p14="http://schemas.microsoft.com/office/powerpoint/2010/main" val="4246578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563756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983568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023757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238702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2104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36755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94258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46617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3621731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4165266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1C14C-A143-42F5-B247-D0E800131009}" type="datetimeFigureOut">
              <a:rPr lang="en-US" smtClean="0"/>
              <a:t>5/29/2024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B03D32D-F1BC-4E9C-97E1-36CFF5B22341}" type="slidenum">
              <a:rPr lang="en-US" smtClean="0"/>
              <a:t>‹#›</a:t>
            </a:fld>
            <a:endParaRPr lang="en-US" dirty="0"/>
          </a:p>
        </p:txBody>
      </p:sp>
    </p:spTree>
    <p:extLst>
      <p:ext uri="{BB962C8B-B14F-4D97-AF65-F5344CB8AC3E}">
        <p14:creationId xmlns:p14="http://schemas.microsoft.com/office/powerpoint/2010/main" val="1674439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5/29/2024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dirty="0"/>
          </a:p>
        </p:txBody>
      </p:sp>
    </p:spTree>
    <p:extLst>
      <p:ext uri="{BB962C8B-B14F-4D97-AF65-F5344CB8AC3E}">
        <p14:creationId xmlns:p14="http://schemas.microsoft.com/office/powerpoint/2010/main" val="42251223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cs.nju.edu.cn/zhouzh/zhouzh.files/publication/icdm08b.pdf" TargetMode="External"/><Relationship Id="rId3" Type="http://schemas.openxmlformats.org/officeDocument/2006/relationships/slideLayout" Target="../slideLayouts/slideLayout2.xml"/><Relationship Id="rId7" Type="http://schemas.openxmlformats.org/officeDocument/2006/relationships/hyperlink" Target="https://www.kaggle.com/datasets/wasuratme96/iiot-data-of-wind-turbine?resource=download" TargetMode="External"/><Relationship Id="rId12"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www.kaggle.com/code/yohanesnuwara/iiot-wind-turbine-analytics/notebook#1.-Read-data" TargetMode="External"/><Relationship Id="rId11" Type="http://schemas.openxmlformats.org/officeDocument/2006/relationships/hyperlink" Target="https://www.geeksforgeeks.org/machine-learning-for-anomaly-detection/" TargetMode="External"/><Relationship Id="rId5" Type="http://schemas.openxmlformats.org/officeDocument/2006/relationships/hyperlink" Target="https://developer.ibm.com/learningpaths/get-started-anomaly-detection-api/what-is-anomaly-detection/" TargetMode="External"/><Relationship Id="rId10" Type="http://schemas.openxmlformats.org/officeDocument/2006/relationships/hyperlink" Target="https://www.analyticsvidhya.com/blog/2024/03/one-class-svm-for-anomaly-detection/" TargetMode="External"/><Relationship Id="rId4" Type="http://schemas.openxmlformats.org/officeDocument/2006/relationships/notesSlide" Target="../notesSlides/notesSlide11.xml"/><Relationship Id="rId9" Type="http://schemas.openxmlformats.org/officeDocument/2006/relationships/hyperlink" Target="https://www.datatechnotes.com/2020/03/anomaly-detection-with-isolation-forest-in-python.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3.wdp"/><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4.wdp"/><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5.wdp"/><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6.wdp"/><Relationship Id="rId11" Type="http://schemas.openxmlformats.org/officeDocument/2006/relationships/image" Target="../media/image2.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notesSlide" Target="../notesSlides/notesSlide6.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microsoft.com/office/2007/relationships/hdphoto" Target="../media/hdphoto7.wdp"/><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microsoft.com/office/2007/relationships/hdphoto" Target="../media/hdphoto8.wdp"/><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microsoft.com/office/2007/relationships/hdphoto" Target="../media/hdphoto9.wdp"/><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ide view of lined up black pencils">
            <a:extLst>
              <a:ext uri="{FF2B5EF4-FFF2-40B4-BE49-F238E27FC236}">
                <a16:creationId xmlns:a16="http://schemas.microsoft.com/office/drawing/2014/main" id="{DBE3ED76-F859-DF7E-1CE0-ED9B7D695836}"/>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0" y="471328"/>
            <a:ext cx="12191355" cy="6858000"/>
          </a:xfrm>
        </p:spPr>
      </p:pic>
      <p:sp>
        <p:nvSpPr>
          <p:cNvPr id="6" name="slide1">
            <a:extLst>
              <a:ext uri="{FF2B5EF4-FFF2-40B4-BE49-F238E27FC236}">
                <a16:creationId xmlns:a16="http://schemas.microsoft.com/office/drawing/2014/main" id="{1AFAE429-43EF-C2E7-DEDD-F15E76B21C88}"/>
              </a:ext>
            </a:extLst>
          </p:cNvPr>
          <p:cNvSpPr txBox="1">
            <a:spLocks/>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mn-lt"/>
                <a:ea typeface="+mn-ea"/>
                <a:cs typeface="+mn-cs"/>
              </a:rPr>
              <a:t>Wind Turbine- Anomaly Prediction</a:t>
            </a:r>
            <a:br>
              <a:rPr lang="en-US">
                <a:latin typeface="+mn-lt"/>
                <a:ea typeface="+mn-ea"/>
                <a:cs typeface="+mn-cs"/>
              </a:rPr>
            </a:br>
            <a:r>
              <a:rPr lang="en-US">
                <a:latin typeface="+mn-lt"/>
                <a:ea typeface="+mn-ea"/>
                <a:cs typeface="+mn-cs"/>
              </a:rPr>
              <a:t>DSC630- Predictive Analytics </a:t>
            </a:r>
            <a:br>
              <a:rPr lang="en-US">
                <a:latin typeface="+mn-lt"/>
                <a:ea typeface="+mn-ea"/>
                <a:cs typeface="+mn-cs"/>
              </a:rPr>
            </a:br>
            <a:r>
              <a:rPr lang="en-US">
                <a:latin typeface="+mn-lt"/>
                <a:ea typeface="+mn-ea"/>
                <a:cs typeface="+mn-cs"/>
              </a:rPr>
              <a:t>Amit Saxena</a:t>
            </a:r>
            <a:endParaRPr lang="en-US" dirty="0">
              <a:latin typeface="+mn-lt"/>
              <a:ea typeface="+mn-ea"/>
              <a:cs typeface="+mn-cs"/>
            </a:endParaRPr>
          </a:p>
        </p:txBody>
      </p:sp>
      <p:sp>
        <p:nvSpPr>
          <p:cNvPr id="7" name="Subtitle 5">
            <a:extLst>
              <a:ext uri="{FF2B5EF4-FFF2-40B4-BE49-F238E27FC236}">
                <a16:creationId xmlns:a16="http://schemas.microsoft.com/office/drawing/2014/main" id="{E0DD5359-244B-7181-18F0-40424E55CC89}"/>
              </a:ext>
            </a:extLst>
          </p:cNvPr>
          <p:cNvSpPr txBox="1">
            <a:spLocks/>
          </p:cNvSpPr>
          <p:nvPr/>
        </p:nvSpPr>
        <p:spPr>
          <a:xfrm>
            <a:off x="1554480" y="3276488"/>
            <a:ext cx="9144000" cy="6238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a:t>Final Project Presentation</a:t>
            </a:r>
            <a:endParaRPr lang="en-US" sz="4000" dirty="0"/>
          </a:p>
        </p:txBody>
      </p:sp>
      <p:pic>
        <p:nvPicPr>
          <p:cNvPr id="15" name="Audio 14">
            <a:hlinkClick r:id="" action="ppaction://media"/>
            <a:extLst>
              <a:ext uri="{FF2B5EF4-FFF2-40B4-BE49-F238E27FC236}">
                <a16:creationId xmlns:a16="http://schemas.microsoft.com/office/drawing/2014/main" id="{622FF861-362F-638E-22C4-482251CA873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433027"/>
      </p:ext>
    </p:extLst>
  </p:cSld>
  <p:clrMapOvr>
    <a:masterClrMapping/>
  </p:clrMapOvr>
  <mc:AlternateContent xmlns:mc="http://schemas.openxmlformats.org/markup-compatibility/2006">
    <mc:Choice xmlns:p14="http://schemas.microsoft.com/office/powerpoint/2010/main" Requires="p14">
      <p:transition spd="slow" p14:dur="2000" advTm="28042"/>
    </mc:Choice>
    <mc:Fallback>
      <p:transition spd="slow" advTm="28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ack pen against a sheet with shaded numbers">
            <a:extLst>
              <a:ext uri="{FF2B5EF4-FFF2-40B4-BE49-F238E27FC236}">
                <a16:creationId xmlns:a16="http://schemas.microsoft.com/office/drawing/2014/main" id="{99E148F2-7B15-79E5-45E7-B48FCD7382A2}"/>
              </a:ext>
            </a:extLst>
          </p:cNvPr>
          <p:cNvPicPr>
            <a:picLocks noChangeAspect="1"/>
          </p:cNvPicPr>
          <p:nvPr/>
        </p:nvPicPr>
        <p:blipFill rotWithShape="1">
          <a:blip r:embed="rId5">
            <a:extLst>
              <a:ext uri="{28A0092B-C50C-407E-A947-70E740481C1C}">
                <a14:useLocalDpi xmlns:a14="http://schemas.microsoft.com/office/drawing/2010/main" val="0"/>
              </a:ext>
            </a:extLst>
          </a:blip>
          <a:srcRect r="17700"/>
          <a:stretch/>
        </p:blipFill>
        <p:spPr>
          <a:xfrm>
            <a:off x="-1" y="0"/>
            <a:ext cx="5314951" cy="6858001"/>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2" name="TextBox 11">
            <a:extLst>
              <a:ext uri="{FF2B5EF4-FFF2-40B4-BE49-F238E27FC236}">
                <a16:creationId xmlns:a16="http://schemas.microsoft.com/office/drawing/2014/main" id="{4B8DD0E8-1975-BE87-3265-03E1F4670C80}"/>
              </a:ext>
            </a:extLst>
          </p:cNvPr>
          <p:cNvSpPr txBox="1"/>
          <p:nvPr/>
        </p:nvSpPr>
        <p:spPr>
          <a:xfrm>
            <a:off x="4830416" y="1337197"/>
            <a:ext cx="6838122" cy="3785652"/>
          </a:xfrm>
          <a:prstGeom prst="rect">
            <a:avLst/>
          </a:prstGeom>
          <a:noFill/>
        </p:spPr>
        <p:txBody>
          <a:bodyPr wrap="square" rtlCol="0">
            <a:spAutoFit/>
          </a:bodyPr>
          <a:lstStyle/>
          <a:p>
            <a:pPr marL="342900" indent="-342900">
              <a:buFontTx/>
              <a:buChar char="-"/>
            </a:pPr>
            <a:r>
              <a:rPr lang="en-US" sz="2000" dirty="0"/>
              <a:t>One-Class Support Vector Machine (SVM), a variant of the traditional SVM and is specifically tailored to detect anomalies is the best performing Anomaly Prediction model.</a:t>
            </a:r>
          </a:p>
          <a:p>
            <a:pPr marL="342900" indent="-342900">
              <a:buFontTx/>
              <a:buChar char="-"/>
            </a:pPr>
            <a:endParaRPr lang="en-US" sz="2000" dirty="0"/>
          </a:p>
          <a:p>
            <a:pPr marL="342900" indent="-342900">
              <a:buFontTx/>
              <a:buChar char="-"/>
            </a:pPr>
            <a:r>
              <a:rPr lang="en-US" sz="2000" dirty="0"/>
              <a:t>One-class SVM specializes in outlier or novelty detection within datasets.</a:t>
            </a:r>
          </a:p>
          <a:p>
            <a:pPr marL="342900" indent="-342900">
              <a:buFontTx/>
              <a:buChar char="-"/>
            </a:pPr>
            <a:endParaRPr lang="en-US" sz="2000" dirty="0"/>
          </a:p>
          <a:p>
            <a:pPr marL="342900" indent="-342900">
              <a:buFontTx/>
              <a:buChar char="-"/>
            </a:pPr>
            <a:r>
              <a:rPr lang="en-US" sz="2000" dirty="0"/>
              <a:t>I recommend defining alerts whenever an anomaly is detected in the data.</a:t>
            </a:r>
          </a:p>
          <a:p>
            <a:pPr marL="342900" indent="-342900">
              <a:buFontTx/>
              <a:buChar char="-"/>
            </a:pPr>
            <a:endParaRPr lang="en-US" sz="2000" dirty="0"/>
          </a:p>
          <a:p>
            <a:pPr marL="342900" indent="-342900">
              <a:buFontTx/>
              <a:buChar char="-"/>
            </a:pPr>
            <a:r>
              <a:rPr lang="en-US" sz="2000" dirty="0"/>
              <a:t>When an anomaly occurs, with the help of alerts it could be further investigated, and corrective actions taken.</a:t>
            </a:r>
          </a:p>
        </p:txBody>
      </p:sp>
      <p:sp>
        <p:nvSpPr>
          <p:cNvPr id="8" name="TextBox 7">
            <a:extLst>
              <a:ext uri="{FF2B5EF4-FFF2-40B4-BE49-F238E27FC236}">
                <a16:creationId xmlns:a16="http://schemas.microsoft.com/office/drawing/2014/main" id="{B1E2E510-7982-F77F-6D31-A5F13AE89311}"/>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Conclusion </a:t>
            </a:r>
          </a:p>
        </p:txBody>
      </p:sp>
      <p:pic>
        <p:nvPicPr>
          <p:cNvPr id="5" name="Audio 4">
            <a:hlinkClick r:id="" action="ppaction://media"/>
            <a:extLst>
              <a:ext uri="{FF2B5EF4-FFF2-40B4-BE49-F238E27FC236}">
                <a16:creationId xmlns:a16="http://schemas.microsoft.com/office/drawing/2014/main" id="{EFCA6A56-BD1C-86CF-B4AF-0E90FEC8D22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3914357"/>
      </p:ext>
    </p:extLst>
  </p:cSld>
  <p:clrMapOvr>
    <a:masterClrMapping/>
  </p:clrMapOvr>
  <mc:AlternateContent xmlns:mc="http://schemas.openxmlformats.org/markup-compatibility/2006">
    <mc:Choice xmlns:p14="http://schemas.microsoft.com/office/powerpoint/2010/main" Requires="p14">
      <p:transition spd="slow" p14:dur="2000" advTm="47959"/>
    </mc:Choice>
    <mc:Fallback>
      <p:transition spd="slow" advTm="47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audio isNarration="1">
              <p:cMediaNode vol="80000" showWhenStopped="0">
                <p:cTn id="8"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34384F-147C-7192-F6CE-0555111DC50F}"/>
              </a:ext>
            </a:extLst>
          </p:cNvPr>
          <p:cNvSpPr txBox="1"/>
          <p:nvPr/>
        </p:nvSpPr>
        <p:spPr>
          <a:xfrm>
            <a:off x="982570" y="987341"/>
            <a:ext cx="9924288" cy="5406538"/>
          </a:xfrm>
          <a:prstGeom prst="rect">
            <a:avLst/>
          </a:prstGeom>
        </p:spPr>
        <p:txBody>
          <a:bodyPr vert="horz" lIns="91440" tIns="45720" rIns="91440" bIns="45720" rtlCol="0">
            <a:noAutofit/>
          </a:bodyPr>
          <a:lstStyle/>
          <a:p>
            <a:pPr marL="342900" marR="0" lvl="0" indent="-342900" rtl="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[1]- By Anuradha </a:t>
            </a:r>
            <a:r>
              <a:rPr lang="en-US" sz="1200" kern="100" dirty="0" err="1">
                <a:effectLst/>
                <a:ea typeface="Aptos" panose="020B0004020202020204" pitchFamily="34" charset="0"/>
                <a:cs typeface="Arial" panose="020B0604020202020204" pitchFamily="34" charset="0"/>
              </a:rPr>
              <a:t>Bhamidipaty</a:t>
            </a:r>
            <a:r>
              <a:rPr lang="en-US" sz="1200" kern="100" dirty="0">
                <a:effectLst/>
                <a:ea typeface="Aptos" panose="020B0004020202020204" pitchFamily="34" charset="0"/>
                <a:cs typeface="Arial" panose="020B0604020202020204" pitchFamily="34" charset="0"/>
              </a:rPr>
              <a:t>, Dhaval Patel, </a:t>
            </a:r>
            <a:r>
              <a:rPr lang="en-US" sz="1200" kern="100" dirty="0" err="1">
                <a:effectLst/>
                <a:ea typeface="Aptos" panose="020B0004020202020204" pitchFamily="34" charset="0"/>
                <a:cs typeface="Arial" panose="020B0604020202020204" pitchFamily="34" charset="0"/>
              </a:rPr>
              <a:t>Shuxin</a:t>
            </a:r>
            <a:r>
              <a:rPr lang="en-US" sz="1200" kern="100" dirty="0">
                <a:effectLst/>
                <a:ea typeface="Aptos" panose="020B0004020202020204" pitchFamily="34" charset="0"/>
                <a:cs typeface="Arial" panose="020B0604020202020204" pitchFamily="34" charset="0"/>
              </a:rPr>
              <a:t> Lin, </a:t>
            </a:r>
            <a:r>
              <a:rPr lang="en-US" sz="1200" kern="100" dirty="0" err="1">
                <a:effectLst/>
                <a:ea typeface="Aptos" panose="020B0004020202020204" pitchFamily="34" charset="0"/>
                <a:cs typeface="Arial" panose="020B0604020202020204" pitchFamily="34" charset="0"/>
              </a:rPr>
              <a:t>Srideepika</a:t>
            </a:r>
            <a:r>
              <a:rPr lang="en-US" sz="1200" kern="100" dirty="0">
                <a:effectLst/>
                <a:ea typeface="Aptos" panose="020B0004020202020204" pitchFamily="34" charset="0"/>
                <a:cs typeface="Arial" panose="020B0604020202020204" pitchFamily="34" charset="0"/>
              </a:rPr>
              <a:t> Jayaraman, Giridhar </a:t>
            </a:r>
            <a:r>
              <a:rPr lang="en-US" sz="1200" kern="100" dirty="0" err="1">
                <a:effectLst/>
                <a:ea typeface="Aptos" panose="020B0004020202020204" pitchFamily="34" charset="0"/>
                <a:cs typeface="Arial" panose="020B0604020202020204" pitchFamily="34" charset="0"/>
              </a:rPr>
              <a:t>Ganapavarapu</a:t>
            </a:r>
            <a:r>
              <a:rPr lang="en-US" sz="1200" kern="100" dirty="0">
                <a:effectLst/>
                <a:ea typeface="Aptos" panose="020B0004020202020204" pitchFamily="34" charset="0"/>
                <a:cs typeface="Arial" panose="020B0604020202020204" pitchFamily="34" charset="0"/>
              </a:rPr>
              <a:t>, 15 November 2021, What is anomaly detection?</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What is anomaly detection? - IBM Developer</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err="1">
                <a:effectLst/>
                <a:ea typeface="Aptos" panose="020B0004020202020204" pitchFamily="34" charset="0"/>
                <a:cs typeface="Arial" panose="020B0604020202020204" pitchFamily="34" charset="0"/>
              </a:rPr>
              <a:t>Yohanes</a:t>
            </a:r>
            <a:r>
              <a:rPr lang="en-US" sz="1200" kern="100" dirty="0">
                <a:effectLst/>
                <a:ea typeface="Aptos" panose="020B0004020202020204" pitchFamily="34" charset="0"/>
                <a:cs typeface="Arial" panose="020B0604020202020204" pitchFamily="34" charset="0"/>
              </a:rPr>
              <a:t> Nuwara, Version 4 (November 29, 2021).  IIOT Data of Wind Turbine. Retrieved March 24, 2024, from Kaggle:</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https://www.kaggle.com/code/yohanesnuwara/iiot-wind-turbine-analytics/notebook#1.-Read-data</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a typeface="Aptos" panose="020B0004020202020204" pitchFamily="34" charset="0"/>
                <a:cs typeface="Arial" panose="020B0604020202020204" pitchFamily="34" charset="0"/>
              </a:rPr>
              <a:t>IIOT Data of Wind Turbine</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https://www.kaggle.com/datasets/wasuratme96/iiot-data-of-wind-turbine?resource=download</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Fei Tony Liu and Kai Ming Ting, Gippsland School of Information Technology, Monash University, Victoria, Australia; Zhi-Hua Zhou, National Key Laboratory for Novel Software Technology, Nanjing University, Nanjing 210093, China. Isolation Forest. Isolation Forest:</a:t>
            </a:r>
          </a:p>
          <a:p>
            <a:pPr marR="0" indent="460375">
              <a:spcBef>
                <a:spcPts val="0"/>
              </a:spcBef>
              <a:spcAft>
                <a:spcPts val="800"/>
              </a:spcAft>
            </a:pPr>
            <a:r>
              <a:rPr lang="en-US" sz="1200" u="sng" kern="100" dirty="0">
                <a:solidFill>
                  <a:srgbClr val="0000FF"/>
                </a:solidFill>
                <a:ea typeface="Calibri" panose="020F050202020403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https://cs.nju.edu.cn/zhouzh/zhouzh.files/publication/icdm08b.pdf</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Anomaly Detection with Isolation Forest in Python:</a:t>
            </a:r>
          </a:p>
          <a:p>
            <a:pPr indent="460375">
              <a:spcAft>
                <a:spcPts val="800"/>
              </a:spcAft>
            </a:pPr>
            <a:r>
              <a:rPr lang="en-US" sz="1200" u="sng" kern="100" dirty="0">
                <a:solidFill>
                  <a:srgbClr val="0000FF"/>
                </a:solidFill>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https://www.datatechnotes.com/2020/03/anomaly-detection-with-isolation-forest-in-python.html</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A Comprehensive Guide for SVM One-Class Classifier for Anomaly Detection</a:t>
            </a:r>
          </a:p>
          <a:p>
            <a:pPr marR="0" indent="460375">
              <a:spcBef>
                <a:spcPts val="0"/>
              </a:spcBef>
              <a:spcAft>
                <a:spcPts val="800"/>
              </a:spcAft>
            </a:pPr>
            <a:r>
              <a:rPr lang="en-US" sz="1200" u="sng" kern="100" dirty="0">
                <a:solidFill>
                  <a:srgbClr val="0000FF"/>
                </a:solidFill>
                <a:ea typeface="Calibri" panose="020F050202020403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https://www.analyticsvidhya.com/blog/2024/03/one-class-svm-for-anomaly-detection/</a:t>
            </a:r>
            <a:endParaRPr lang="en-US" sz="1200" u="sng" kern="100" dirty="0">
              <a:solidFill>
                <a:srgbClr val="0000FF"/>
              </a:solidFill>
              <a:ea typeface="Calibri" panose="020F0502020204030204" pitchFamily="34" charset="0"/>
              <a:cs typeface="Arial" panose="020B0604020202020204" pitchFamily="34" charset="0"/>
            </a:endParaRPr>
          </a:p>
          <a:p>
            <a:pPr marL="342900" marR="0" lvl="0" indent="-342900">
              <a:spcBef>
                <a:spcPts val="0"/>
              </a:spcBef>
              <a:spcAft>
                <a:spcPts val="800"/>
              </a:spcAft>
              <a:buFont typeface="Symbol" panose="05050102010706020507" pitchFamily="18" charset="2"/>
              <a:buChar char="-"/>
            </a:pPr>
            <a:r>
              <a:rPr lang="en-US" sz="1200" kern="100" dirty="0">
                <a:effectLst/>
                <a:ea typeface="Aptos" panose="020B0004020202020204" pitchFamily="34" charset="0"/>
                <a:cs typeface="Arial" panose="020B0604020202020204" pitchFamily="34" charset="0"/>
              </a:rPr>
              <a:t>Anomaly Detection with Isolation Forest in Python</a:t>
            </a:r>
          </a:p>
          <a:p>
            <a:pPr marR="0" indent="460375">
              <a:spcBef>
                <a:spcPts val="0"/>
              </a:spcBef>
              <a:spcAft>
                <a:spcPts val="800"/>
              </a:spcAft>
            </a:pPr>
            <a:r>
              <a:rPr lang="en-US" sz="1200" u="sng" kern="100" dirty="0">
                <a:solidFill>
                  <a:srgbClr val="0000FF"/>
                </a:solidFill>
                <a:ea typeface="Calibri" panose="020F050202020403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https://www.datatechnotes.com/2020/03/anomaly-detection-with-isolation-forest-in-python.html</a:t>
            </a:r>
            <a:endParaRPr lang="en-US" sz="1200" u="sng" kern="100" dirty="0">
              <a:solidFill>
                <a:srgbClr val="0000FF"/>
              </a:solidFill>
              <a:ea typeface="Calibri" panose="020F0502020204030204" pitchFamily="34" charset="0"/>
              <a:cs typeface="Arial" panose="020B0604020202020204" pitchFamily="34" charset="0"/>
            </a:endParaRPr>
          </a:p>
          <a:p>
            <a:pPr marL="342900" indent="-342900">
              <a:spcAft>
                <a:spcPts val="800"/>
              </a:spcAft>
              <a:buFont typeface="Symbol" panose="05050102010706020507" pitchFamily="18" charset="2"/>
              <a:buChar char="-"/>
            </a:pPr>
            <a:r>
              <a:rPr lang="en-US" sz="1200" kern="100" dirty="0">
                <a:cs typeface="Arial" panose="020B0604020202020204" pitchFamily="34" charset="0"/>
              </a:rPr>
              <a:t>Machine Learning for Anomaly Detection, 03 May 2023  </a:t>
            </a:r>
          </a:p>
          <a:p>
            <a:pPr indent="460375">
              <a:spcAft>
                <a:spcPts val="800"/>
              </a:spcAft>
            </a:pPr>
            <a:r>
              <a:rPr lang="en-US" sz="1000" dirty="0">
                <a:effectLst/>
                <a:latin typeface="Helvetica" pitchFamily="2" charset="0"/>
                <a:hlinkClick r:id="rId11"/>
              </a:rPr>
              <a:t>https://www.geeksforgeeks.org/machine-learning-for-anomaly-detection/</a:t>
            </a:r>
            <a:endParaRPr lang="en-US" sz="1000" dirty="0">
              <a:effectLst/>
              <a:latin typeface="Helvetica" pitchFamily="2" charset="0"/>
            </a:endParaRPr>
          </a:p>
          <a:p>
            <a:pPr indent="460375">
              <a:spcAft>
                <a:spcPts val="800"/>
              </a:spcAft>
            </a:pPr>
            <a:endParaRPr lang="en-US" sz="1000" dirty="0">
              <a:effectLst/>
              <a:latin typeface="Helvetica" pitchFamily="2" charset="0"/>
            </a:endParaRPr>
          </a:p>
          <a:p>
            <a:pPr marR="0" indent="460375">
              <a:spcBef>
                <a:spcPts val="0"/>
              </a:spcBef>
              <a:spcAft>
                <a:spcPts val="800"/>
              </a:spcAft>
            </a:pPr>
            <a:endParaRPr lang="en-US" sz="1200" u="sng" kern="100" dirty="0">
              <a:solidFill>
                <a:srgbClr val="0000FF"/>
              </a:solidFill>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0AAA8F6A-298C-16FA-41D0-290C31B92CB2}"/>
              </a:ext>
            </a:extLst>
          </p:cNvPr>
          <p:cNvSpPr txBox="1"/>
          <p:nvPr/>
        </p:nvSpPr>
        <p:spPr>
          <a:xfrm>
            <a:off x="5069950" y="171733"/>
            <a:ext cx="2052100" cy="584775"/>
          </a:xfrm>
          <a:prstGeom prst="rect">
            <a:avLst/>
          </a:prstGeom>
          <a:noFill/>
        </p:spPr>
        <p:txBody>
          <a:bodyPr wrap="none" rtlCol="0">
            <a:spAutoFit/>
          </a:bodyPr>
          <a:lstStyle/>
          <a:p>
            <a:r>
              <a:rPr lang="en-US" sz="3200" b="1" u="sng" dirty="0">
                <a:effectLst/>
              </a:rPr>
              <a:t>References</a:t>
            </a:r>
          </a:p>
        </p:txBody>
      </p:sp>
      <p:pic>
        <p:nvPicPr>
          <p:cNvPr id="9" name="Audio 8">
            <a:hlinkClick r:id="" action="ppaction://media"/>
            <a:extLst>
              <a:ext uri="{FF2B5EF4-FFF2-40B4-BE49-F238E27FC236}">
                <a16:creationId xmlns:a16="http://schemas.microsoft.com/office/drawing/2014/main" id="{98DAB4FE-CEE2-3CA7-3339-59C5C6E3EBBE}"/>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8183905"/>
      </p:ext>
    </p:extLst>
  </p:cSld>
  <p:clrMapOvr>
    <a:masterClrMapping/>
  </p:clrMapOvr>
  <mc:AlternateContent xmlns:mc="http://schemas.openxmlformats.org/markup-compatibility/2006">
    <mc:Choice xmlns:p14="http://schemas.microsoft.com/office/powerpoint/2010/main" Requires="p14">
      <p:transition spd="slow" p14:dur="2000" advTm="28885"/>
    </mc:Choice>
    <mc:Fallback>
      <p:transition spd="slow" advTm="28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Wind turbines at sunset illustration">
            <a:extLst>
              <a:ext uri="{FF2B5EF4-FFF2-40B4-BE49-F238E27FC236}">
                <a16:creationId xmlns:a16="http://schemas.microsoft.com/office/drawing/2014/main" id="{0BF2CAD9-A168-A86F-C570-003565F2D01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2925"/>
                    </a14:imgEffect>
                    <a14:imgEffect>
                      <a14:saturation sat="0"/>
                    </a14:imgEffect>
                  </a14:imgLayer>
                </a14:imgProps>
              </a:ext>
              <a:ext uri="{28A0092B-C50C-407E-A947-70E740481C1C}">
                <a14:useLocalDpi xmlns:a14="http://schemas.microsoft.com/office/drawing/2010/main" val="0"/>
              </a:ext>
            </a:extLst>
          </a:blip>
          <a:srcRect l="16164"/>
          <a:stretch/>
        </p:blipFill>
        <p:spPr>
          <a:xfrm>
            <a:off x="0" y="0"/>
            <a:ext cx="6818538" cy="683930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Rectangle 2">
            <a:extLst>
              <a:ext uri="{FF2B5EF4-FFF2-40B4-BE49-F238E27FC236}">
                <a16:creationId xmlns:a16="http://schemas.microsoft.com/office/drawing/2014/main" id="{E879B5D6-606B-4B92-5B88-9D2B4B2758B1}"/>
              </a:ext>
            </a:extLst>
          </p:cNvPr>
          <p:cNvSpPr>
            <a:spLocks noChangeArrowheads="1"/>
          </p:cNvSpPr>
          <p:nvPr/>
        </p:nvSpPr>
        <p:spPr bwMode="auto">
          <a:xfrm>
            <a:off x="6680200" y="134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AA88673D-4769-2987-DD53-1EC5A2426355}"/>
              </a:ext>
            </a:extLst>
          </p:cNvPr>
          <p:cNvSpPr txBox="1"/>
          <p:nvPr/>
        </p:nvSpPr>
        <p:spPr>
          <a:xfrm>
            <a:off x="5365218" y="1017991"/>
            <a:ext cx="6235796" cy="2246769"/>
          </a:xfrm>
          <a:prstGeom prst="rect">
            <a:avLst/>
          </a:prstGeom>
          <a:noFill/>
        </p:spPr>
        <p:txBody>
          <a:bodyPr wrap="square" rtlCol="0">
            <a:spAutoFit/>
          </a:bodyPr>
          <a:lstStyle/>
          <a:p>
            <a:pPr marL="581025" indent="-290513"/>
            <a:r>
              <a:rPr lang="en-US" sz="2000" b="1" dirty="0">
                <a:cs typeface="Arial" panose="020B0604020202020204" pitchFamily="34" charset="0"/>
              </a:rPr>
              <a:t>The goal of my project is to:</a:t>
            </a:r>
          </a:p>
          <a:p>
            <a:pPr marL="581025" indent="-290513"/>
            <a:endParaRPr lang="en-US" sz="2000" b="1" dirty="0">
              <a:cs typeface="Arial" panose="020B0604020202020204" pitchFamily="34" charset="0"/>
            </a:endParaRPr>
          </a:p>
          <a:p>
            <a:pPr marL="581025" indent="-290513">
              <a:buFont typeface="System Font Regular"/>
              <a:buChar char="-"/>
            </a:pPr>
            <a:r>
              <a:rPr lang="en-US" sz="2000" dirty="0">
                <a:cs typeface="Arial" panose="020B0604020202020204" pitchFamily="34" charset="0"/>
              </a:rPr>
              <a:t>Build an anomaly detection model to predict wind turbine malfunctions with accuracy</a:t>
            </a:r>
          </a:p>
          <a:p>
            <a:pPr marL="581025" indent="-290513">
              <a:buFont typeface="System Font Regular"/>
              <a:buChar char="-"/>
            </a:pPr>
            <a:r>
              <a:rPr lang="en-US" sz="2000" dirty="0">
                <a:cs typeface="Arial" panose="020B0604020202020204" pitchFamily="34" charset="0"/>
              </a:rPr>
              <a:t>Avoiding unplanned wind turbine breakdown</a:t>
            </a:r>
          </a:p>
          <a:p>
            <a:pPr marL="581025" indent="-290513">
              <a:buFont typeface="System Font Regular"/>
              <a:buChar char="-"/>
            </a:pPr>
            <a:r>
              <a:rPr lang="en-US" sz="2000" dirty="0">
                <a:cs typeface="Arial" panose="020B0604020202020204" pitchFamily="34" charset="0"/>
              </a:rPr>
              <a:t>Increase uptime of the wind turbine</a:t>
            </a:r>
          </a:p>
          <a:p>
            <a:pPr marL="581025" indent="-290513">
              <a:buFont typeface="System Font Regular"/>
              <a:buChar char="-"/>
            </a:pPr>
            <a:r>
              <a:rPr lang="en-US" sz="2000" dirty="0">
                <a:cs typeface="Arial" panose="020B0604020202020204" pitchFamily="34" charset="0"/>
              </a:rPr>
              <a:t>Reduce maintenance costs</a:t>
            </a:r>
          </a:p>
        </p:txBody>
      </p:sp>
      <p:sp>
        <p:nvSpPr>
          <p:cNvPr id="10" name="TextBox 9">
            <a:extLst>
              <a:ext uri="{FF2B5EF4-FFF2-40B4-BE49-F238E27FC236}">
                <a16:creationId xmlns:a16="http://schemas.microsoft.com/office/drawing/2014/main" id="{81779DDB-54A9-1774-79FF-7A4D23347FFD}"/>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a typeface="+mj-ea"/>
                <a:cs typeface="+mj-cs"/>
              </a:rPr>
              <a:t>Introduction</a:t>
            </a:r>
            <a:endParaRPr lang="en-US" sz="3200" b="1" u="sng" dirty="0">
              <a:effectLst/>
              <a:ea typeface="+mj-ea"/>
              <a:cs typeface="+mj-cs"/>
            </a:endParaRPr>
          </a:p>
        </p:txBody>
      </p:sp>
      <p:sp>
        <p:nvSpPr>
          <p:cNvPr id="3" name="TextBox 2">
            <a:extLst>
              <a:ext uri="{FF2B5EF4-FFF2-40B4-BE49-F238E27FC236}">
                <a16:creationId xmlns:a16="http://schemas.microsoft.com/office/drawing/2014/main" id="{F21DB646-C549-322C-94F8-5398B7A259A0}"/>
              </a:ext>
            </a:extLst>
          </p:cNvPr>
          <p:cNvSpPr txBox="1"/>
          <p:nvPr/>
        </p:nvSpPr>
        <p:spPr>
          <a:xfrm>
            <a:off x="5435002" y="3574211"/>
            <a:ext cx="5856348" cy="1938992"/>
          </a:xfrm>
          <a:prstGeom prst="rect">
            <a:avLst/>
          </a:prstGeom>
          <a:noFill/>
        </p:spPr>
        <p:txBody>
          <a:bodyPr wrap="square" rtlCol="0">
            <a:spAutoFit/>
          </a:bodyPr>
          <a:lstStyle/>
          <a:p>
            <a:pPr marL="174625"/>
            <a:r>
              <a:rPr lang="en-US" sz="2000" b="1" dirty="0"/>
              <a:t>Anomaly detection </a:t>
            </a:r>
            <a:r>
              <a:rPr lang="en-US" sz="2000" dirty="0"/>
              <a:t>is a process in machine learning that identifies data points, events, and observations that deviate from a data set’s normal behavior. And, detecting anomalies from time series data is a pain point that is critical to address for industrial applications. </a:t>
            </a:r>
            <a:r>
              <a:rPr lang="en-US" sz="2000" baseline="30000" dirty="0">
                <a:solidFill>
                  <a:srgbClr val="0070C0"/>
                </a:solidFill>
              </a:rPr>
              <a:t>[1]</a:t>
            </a:r>
            <a:endParaRPr lang="en-US" sz="2000" dirty="0">
              <a:solidFill>
                <a:srgbClr val="0070C0"/>
              </a:solidFill>
            </a:endParaRPr>
          </a:p>
        </p:txBody>
      </p:sp>
      <p:pic>
        <p:nvPicPr>
          <p:cNvPr id="18" name="Audio 17">
            <a:hlinkClick r:id="" action="ppaction://media"/>
            <a:extLst>
              <a:ext uri="{FF2B5EF4-FFF2-40B4-BE49-F238E27FC236}">
                <a16:creationId xmlns:a16="http://schemas.microsoft.com/office/drawing/2014/main" id="{7FBE2188-58A7-368E-9EA4-5F0CC2D8914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833870"/>
      </p:ext>
    </p:extLst>
  </p:cSld>
  <p:clrMapOvr>
    <a:masterClrMapping/>
  </p:clrMapOvr>
  <mc:AlternateContent xmlns:mc="http://schemas.openxmlformats.org/markup-compatibility/2006">
    <mc:Choice xmlns:p14="http://schemas.microsoft.com/office/powerpoint/2010/main" Requires="p14">
      <p:transition spd="slow" p14:dur="2000" advTm="76715"/>
    </mc:Choice>
    <mc:Fallback>
      <p:transition spd="slow" advTm="76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ind turbines at sunset illustration">
            <a:extLst>
              <a:ext uri="{FF2B5EF4-FFF2-40B4-BE49-F238E27FC236}">
                <a16:creationId xmlns:a16="http://schemas.microsoft.com/office/drawing/2014/main" id="{0BF2CAD9-A168-A86F-C570-003565F2D010}"/>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2925"/>
                    </a14:imgEffect>
                    <a14:imgEffect>
                      <a14:saturation sat="0"/>
                    </a14:imgEffect>
                  </a14:imgLayer>
                </a14:imgProps>
              </a:ext>
              <a:ext uri="{28A0092B-C50C-407E-A947-70E740481C1C}">
                <a14:useLocalDpi xmlns:a14="http://schemas.microsoft.com/office/drawing/2010/main" val="0"/>
              </a:ext>
            </a:extLst>
          </a:blip>
          <a:srcRect l="16164"/>
          <a:stretch/>
        </p:blipFill>
        <p:spPr>
          <a:xfrm>
            <a:off x="0" y="0"/>
            <a:ext cx="6818538" cy="6839303"/>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Rectangle 2">
            <a:extLst>
              <a:ext uri="{FF2B5EF4-FFF2-40B4-BE49-F238E27FC236}">
                <a16:creationId xmlns:a16="http://schemas.microsoft.com/office/drawing/2014/main" id="{E879B5D6-606B-4B92-5B88-9D2B4B2758B1}"/>
              </a:ext>
            </a:extLst>
          </p:cNvPr>
          <p:cNvSpPr>
            <a:spLocks noChangeArrowheads="1"/>
          </p:cNvSpPr>
          <p:nvPr/>
        </p:nvSpPr>
        <p:spPr bwMode="auto">
          <a:xfrm>
            <a:off x="6680200" y="134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AA88673D-4769-2987-DD53-1EC5A2426355}"/>
              </a:ext>
            </a:extLst>
          </p:cNvPr>
          <p:cNvSpPr txBox="1"/>
          <p:nvPr/>
        </p:nvSpPr>
        <p:spPr>
          <a:xfrm>
            <a:off x="5509494" y="1056929"/>
            <a:ext cx="6123608" cy="2554545"/>
          </a:xfrm>
          <a:prstGeom prst="rect">
            <a:avLst/>
          </a:prstGeom>
          <a:noFill/>
        </p:spPr>
        <p:txBody>
          <a:bodyPr wrap="square" rtlCol="0">
            <a:spAutoFit/>
          </a:bodyPr>
          <a:lstStyle/>
          <a:p>
            <a:pPr marL="581025" indent="-290513"/>
            <a:r>
              <a:rPr lang="en-US" sz="2000" b="1" dirty="0"/>
              <a:t>Benefits I expect from the project are:</a:t>
            </a:r>
          </a:p>
          <a:p>
            <a:pPr marL="581025" indent="-290513"/>
            <a:endParaRPr lang="en-US" sz="2000" b="1" dirty="0"/>
          </a:p>
          <a:p>
            <a:pPr marL="581025" indent="-290513">
              <a:buFontTx/>
              <a:buChar char="-"/>
            </a:pPr>
            <a:r>
              <a:rPr lang="en-US" sz="2000" dirty="0"/>
              <a:t>Reduced unplanned machinery breakdown</a:t>
            </a:r>
          </a:p>
          <a:p>
            <a:pPr marL="581025" indent="-290513">
              <a:buFontTx/>
              <a:buChar char="-"/>
            </a:pPr>
            <a:r>
              <a:rPr lang="en-US" sz="2000" dirty="0"/>
              <a:t>Efficient execution of maintenance tasks</a:t>
            </a:r>
          </a:p>
          <a:p>
            <a:pPr marL="581025" indent="-290513">
              <a:buFontTx/>
              <a:buChar char="-"/>
            </a:pPr>
            <a:r>
              <a:rPr lang="en-US" sz="2000" dirty="0"/>
              <a:t>Reduced maintenance cost</a:t>
            </a:r>
          </a:p>
          <a:p>
            <a:pPr marL="581025" indent="-290513">
              <a:buFontTx/>
              <a:buChar char="-"/>
            </a:pPr>
            <a:r>
              <a:rPr lang="en-US" sz="2000" dirty="0"/>
              <a:t>Better planning of manpower/ resources and spare parts/ materials</a:t>
            </a:r>
          </a:p>
          <a:p>
            <a:pPr marL="581025" indent="-290513">
              <a:buFontTx/>
              <a:buChar char="-"/>
            </a:pPr>
            <a:r>
              <a:rPr lang="en-US" sz="2000" dirty="0"/>
              <a:t>Reduced downtime</a:t>
            </a:r>
          </a:p>
        </p:txBody>
      </p:sp>
      <p:sp>
        <p:nvSpPr>
          <p:cNvPr id="10" name="TextBox 9">
            <a:extLst>
              <a:ext uri="{FF2B5EF4-FFF2-40B4-BE49-F238E27FC236}">
                <a16:creationId xmlns:a16="http://schemas.microsoft.com/office/drawing/2014/main" id="{81779DDB-54A9-1774-79FF-7A4D23347FFD}"/>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a typeface="+mj-ea"/>
                <a:cs typeface="+mj-cs"/>
              </a:rPr>
              <a:t>Objective</a:t>
            </a:r>
            <a:endParaRPr lang="en-US" sz="3200" b="1" u="sng" dirty="0">
              <a:effectLst/>
              <a:ea typeface="+mj-ea"/>
              <a:cs typeface="+mj-cs"/>
            </a:endParaRPr>
          </a:p>
        </p:txBody>
      </p:sp>
      <p:sp>
        <p:nvSpPr>
          <p:cNvPr id="3" name="TextBox 2">
            <a:extLst>
              <a:ext uri="{FF2B5EF4-FFF2-40B4-BE49-F238E27FC236}">
                <a16:creationId xmlns:a16="http://schemas.microsoft.com/office/drawing/2014/main" id="{0EE506CB-DB54-FB36-263A-DBE915D96D69}"/>
              </a:ext>
            </a:extLst>
          </p:cNvPr>
          <p:cNvSpPr txBox="1"/>
          <p:nvPr/>
        </p:nvSpPr>
        <p:spPr>
          <a:xfrm>
            <a:off x="5509494" y="3900745"/>
            <a:ext cx="6265086" cy="2554545"/>
          </a:xfrm>
          <a:prstGeom prst="rect">
            <a:avLst/>
          </a:prstGeom>
          <a:noFill/>
        </p:spPr>
        <p:txBody>
          <a:bodyPr wrap="square" rtlCol="0">
            <a:spAutoFit/>
          </a:bodyPr>
          <a:lstStyle/>
          <a:p>
            <a:pPr marL="581025" indent="-290513"/>
            <a:r>
              <a:rPr lang="en-US" sz="2000" b="1" dirty="0"/>
              <a:t>I want to achieve this using Anomaly Detection model:</a:t>
            </a:r>
          </a:p>
          <a:p>
            <a:pPr marL="581025" indent="-290513"/>
            <a:endParaRPr lang="en-US" sz="2000" b="1" dirty="0"/>
          </a:p>
          <a:p>
            <a:pPr marL="581025" indent="-290513">
              <a:buFontTx/>
              <a:buChar char="-"/>
            </a:pPr>
            <a:r>
              <a:rPr lang="en-US" sz="2000" dirty="0"/>
              <a:t>Prepare the data</a:t>
            </a:r>
          </a:p>
          <a:p>
            <a:pPr marL="581025" indent="-290513">
              <a:buFontTx/>
              <a:buChar char="-"/>
            </a:pPr>
            <a:r>
              <a:rPr lang="en-US" sz="2000" dirty="0"/>
              <a:t>Train the data using training dataset</a:t>
            </a:r>
          </a:p>
          <a:p>
            <a:pPr marL="581025" indent="-290513">
              <a:buFontTx/>
              <a:buChar char="-"/>
            </a:pPr>
            <a:r>
              <a:rPr lang="en-US" sz="2000" dirty="0"/>
              <a:t>Try 4 different Anomaly Detection models</a:t>
            </a:r>
          </a:p>
          <a:p>
            <a:pPr marL="581025" indent="-290513">
              <a:buFontTx/>
              <a:buChar char="-"/>
            </a:pPr>
            <a:r>
              <a:rPr lang="en-US" sz="2000" dirty="0"/>
              <a:t>Check the results using test dataset</a:t>
            </a:r>
          </a:p>
          <a:p>
            <a:pPr marL="581025" indent="-290513">
              <a:buFontTx/>
              <a:buChar char="-"/>
            </a:pPr>
            <a:r>
              <a:rPr lang="en-US" sz="2000" dirty="0"/>
              <a:t>Propose the best performing model as the outcome of the project</a:t>
            </a:r>
          </a:p>
        </p:txBody>
      </p:sp>
      <p:pic>
        <p:nvPicPr>
          <p:cNvPr id="8" name="Audio 7">
            <a:hlinkClick r:id="" action="ppaction://media"/>
            <a:extLst>
              <a:ext uri="{FF2B5EF4-FFF2-40B4-BE49-F238E27FC236}">
                <a16:creationId xmlns:a16="http://schemas.microsoft.com/office/drawing/2014/main" id="{47DF1AEE-6BBB-AC5C-27AF-2298B1207A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3023719"/>
      </p:ext>
    </p:extLst>
  </p:cSld>
  <p:clrMapOvr>
    <a:masterClrMapping/>
  </p:clrMapOvr>
  <mc:AlternateContent xmlns:mc="http://schemas.openxmlformats.org/markup-compatibility/2006">
    <mc:Choice xmlns:p14="http://schemas.microsoft.com/office/powerpoint/2010/main" Requires="p14">
      <p:transition spd="slow" p14:dur="2000" advTm="74362"/>
    </mc:Choice>
    <mc:Fallback>
      <p:transition spd="slow" advTm="7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lose-up of calculator and data">
            <a:extLst>
              <a:ext uri="{FF2B5EF4-FFF2-40B4-BE49-F238E27FC236}">
                <a16:creationId xmlns:a16="http://schemas.microsoft.com/office/drawing/2014/main" id="{98229414-7926-0BF8-3CB4-BB9584A5AE51}"/>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r="3310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1" name="TextBox 10">
            <a:extLst>
              <a:ext uri="{FF2B5EF4-FFF2-40B4-BE49-F238E27FC236}">
                <a16:creationId xmlns:a16="http://schemas.microsoft.com/office/drawing/2014/main" id="{F2EDF0E5-A93F-F716-0ED3-A37CA877E862}"/>
              </a:ext>
            </a:extLst>
          </p:cNvPr>
          <p:cNvSpPr txBox="1"/>
          <p:nvPr/>
        </p:nvSpPr>
        <p:spPr>
          <a:xfrm>
            <a:off x="3616394" y="831977"/>
            <a:ext cx="8667750" cy="6122189"/>
          </a:xfrm>
          <a:prstGeom prst="rect">
            <a:avLst/>
          </a:prstGeom>
          <a:noFill/>
        </p:spPr>
        <p:txBody>
          <a:bodyPr wrap="square" rtlCol="0">
            <a:spAutoFit/>
          </a:bodyPr>
          <a:lstStyle/>
          <a:p>
            <a:pPr marR="0" indent="17463" algn="ctr">
              <a:spcBef>
                <a:spcPts val="0"/>
              </a:spcBef>
              <a:spcAft>
                <a:spcPts val="800"/>
              </a:spcAft>
            </a:pPr>
            <a:r>
              <a:rPr lang="en-US" sz="2000" b="1" kern="100" dirty="0">
                <a:effectLst/>
                <a:latin typeface="Calibri" panose="020F0502020204030204" pitchFamily="34" charset="0"/>
                <a:ea typeface="Calibri" panose="020F0502020204030204" pitchFamily="34" charset="0"/>
                <a:cs typeface="Arial" panose="020B0604020202020204" pitchFamily="34" charset="0"/>
              </a:rPr>
              <a:t>I used IOT Data of a Wind Turbine from Kaggle</a:t>
            </a:r>
          </a:p>
          <a:p>
            <a:pPr marR="0" indent="17463">
              <a:spcBef>
                <a:spcPts val="0"/>
              </a:spcBef>
              <a:spcAft>
                <a:spcPts val="800"/>
              </a:spcAft>
            </a:pPr>
            <a:endParaRPr lang="en-US" sz="1800" b="1" kern="100" dirty="0">
              <a:effectLst/>
              <a:latin typeface="Calibri" panose="020F0502020204030204" pitchFamily="34" charset="0"/>
              <a:ea typeface="Calibri" panose="020F0502020204030204" pitchFamily="34" charset="0"/>
              <a:cs typeface="Arial" panose="020B0604020202020204" pitchFamily="34" charset="0"/>
            </a:endParaRPr>
          </a:p>
          <a:p>
            <a:pPr marL="1147763" lvl="1" indent="-336550">
              <a:buFont typeface="Calibri" panose="020F0502020204030204" pitchFamily="34" charset="0"/>
              <a:buChar char="-"/>
            </a:pPr>
            <a:endParaRPr lang="en-US" kern="100" dirty="0">
              <a:latin typeface="Calibri" panose="020F0502020204030204" pitchFamily="34" charset="0"/>
              <a:cs typeface="Arial" panose="020B0604020202020204" pitchFamily="34" charset="0"/>
            </a:endParaRPr>
          </a:p>
          <a:p>
            <a:pPr marL="690563" indent="-336550">
              <a:buFont typeface="Calibri" panose="020F0502020204030204" pitchFamily="34" charset="0"/>
              <a:buChar char="-"/>
            </a:pPr>
            <a:endParaRPr lang="en-US" kern="100" dirty="0">
              <a:latin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kern="1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800"/>
              </a:spcAft>
              <a:buFont typeface="Calibri" panose="020F0502020204030204" pitchFamily="34" charset="0"/>
              <a:buChar cha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R="0" lvl="0">
              <a:spcBef>
                <a:spcPts val="0"/>
              </a:spcBef>
              <a:spcAft>
                <a:spcPts val="800"/>
              </a:spcAft>
            </a:pP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B88E966-4D85-C391-8BAF-9492523591EC}"/>
              </a:ext>
            </a:extLst>
          </p:cNvPr>
          <p:cNvPicPr>
            <a:picLocks noChangeAspect="1"/>
          </p:cNvPicPr>
          <p:nvPr/>
        </p:nvPicPr>
        <p:blipFill rotWithShape="1">
          <a:blip r:embed="rId7"/>
          <a:srcRect r="2214"/>
          <a:stretch/>
        </p:blipFill>
        <p:spPr>
          <a:xfrm>
            <a:off x="3871222" y="3802042"/>
            <a:ext cx="8158094" cy="1353550"/>
          </a:xfrm>
          <a:prstGeom prst="rect">
            <a:avLst/>
          </a:prstGeom>
        </p:spPr>
      </p:pic>
      <p:sp>
        <p:nvSpPr>
          <p:cNvPr id="13" name="TextBox 12">
            <a:extLst>
              <a:ext uri="{FF2B5EF4-FFF2-40B4-BE49-F238E27FC236}">
                <a16:creationId xmlns:a16="http://schemas.microsoft.com/office/drawing/2014/main" id="{B5043CDE-0EAB-F363-AE5C-8FB2C3D78C27}"/>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a typeface="+mj-ea"/>
                <a:cs typeface="+mj-cs"/>
              </a:rPr>
              <a:t>Data</a:t>
            </a:r>
            <a:endParaRPr lang="en-US" sz="3200" b="1" u="sng" dirty="0">
              <a:effectLst/>
              <a:ea typeface="+mj-ea"/>
              <a:cs typeface="+mj-cs"/>
            </a:endParaRPr>
          </a:p>
        </p:txBody>
      </p:sp>
      <p:grpSp>
        <p:nvGrpSpPr>
          <p:cNvPr id="22" name="Group 21">
            <a:extLst>
              <a:ext uri="{FF2B5EF4-FFF2-40B4-BE49-F238E27FC236}">
                <a16:creationId xmlns:a16="http://schemas.microsoft.com/office/drawing/2014/main" id="{69C91839-12F8-5E44-ED37-44E2B7034BB1}"/>
              </a:ext>
            </a:extLst>
          </p:cNvPr>
          <p:cNvGrpSpPr/>
          <p:nvPr/>
        </p:nvGrpSpPr>
        <p:grpSpPr>
          <a:xfrm>
            <a:off x="3743170" y="1318163"/>
            <a:ext cx="8091021" cy="2246769"/>
            <a:chOff x="3339653" y="1332289"/>
            <a:chExt cx="8091021" cy="2246769"/>
          </a:xfrm>
        </p:grpSpPr>
        <p:sp>
          <p:nvSpPr>
            <p:cNvPr id="14" name="TextBox 13">
              <a:extLst>
                <a:ext uri="{FF2B5EF4-FFF2-40B4-BE49-F238E27FC236}">
                  <a16:creationId xmlns:a16="http://schemas.microsoft.com/office/drawing/2014/main" id="{C61F0E37-F94A-72AC-B429-8838131C343E}"/>
                </a:ext>
              </a:extLst>
            </p:cNvPr>
            <p:cNvSpPr txBox="1"/>
            <p:nvPr/>
          </p:nvSpPr>
          <p:spPr>
            <a:xfrm>
              <a:off x="6984000" y="1332289"/>
              <a:ext cx="4446674" cy="2246769"/>
            </a:xfrm>
            <a:prstGeom prst="rect">
              <a:avLst/>
            </a:prstGeom>
            <a:noFill/>
          </p:spPr>
          <p:txBody>
            <a:bodyPr wrap="square" rtlCol="0">
              <a:spAutoFit/>
            </a:bodyPr>
            <a:lstStyle/>
            <a:p>
              <a:pPr marL="354013"/>
              <a:r>
                <a:rPr lang="en-US" sz="2000" b="1" kern="100" dirty="0">
                  <a:latin typeface="Calibri" panose="020F0502020204030204" pitchFamily="34" charset="0"/>
                  <a:cs typeface="Arial" panose="020B0604020202020204" pitchFamily="34" charset="0"/>
                </a:rPr>
                <a:t>Components of the wind turbine:</a:t>
              </a:r>
            </a:p>
            <a:p>
              <a:pPr marL="977900" lvl="1" indent="-290513">
                <a:buFont typeface="Courier New" panose="02070309020205020404" pitchFamily="49" charset="0"/>
                <a:buChar char="o"/>
              </a:pPr>
              <a:r>
                <a:rPr lang="en-US" sz="2000" kern="100" dirty="0">
                  <a:effectLst/>
                  <a:latin typeface="Calibri" panose="020F0502020204030204" pitchFamily="34" charset="0"/>
                  <a:ea typeface="Calibri" panose="020F0502020204030204" pitchFamily="34" charset="0"/>
                  <a:cs typeface="Arial" panose="020B0604020202020204" pitchFamily="34" charset="0"/>
                </a:rPr>
                <a:t>Generator</a:t>
              </a:r>
            </a:p>
            <a:p>
              <a:pPr marL="977900" lvl="1" indent="-290513">
                <a:buFont typeface="Courier New" panose="02070309020205020404" pitchFamily="49" charset="0"/>
                <a:buChar char="o"/>
              </a:pPr>
              <a:r>
                <a:rPr lang="en-US" sz="2000" kern="100" dirty="0">
                  <a:latin typeface="Calibri" panose="020F0502020204030204" pitchFamily="34" charset="0"/>
                  <a:ea typeface="Calibri" panose="020F0502020204030204" pitchFamily="34" charset="0"/>
                  <a:cs typeface="Arial" panose="020B0604020202020204" pitchFamily="34" charset="0"/>
                </a:rPr>
                <a:t>Nacelle</a:t>
              </a:r>
            </a:p>
            <a:p>
              <a:pPr marL="977900" lvl="1" indent="-290513">
                <a:buFont typeface="Courier New" panose="02070309020205020404" pitchFamily="49" charset="0"/>
                <a:buChar char="o"/>
              </a:pPr>
              <a:r>
                <a:rPr lang="en-US" sz="2000" kern="100" dirty="0">
                  <a:effectLst/>
                  <a:latin typeface="Calibri" panose="020F0502020204030204" pitchFamily="34" charset="0"/>
                  <a:ea typeface="Calibri" panose="020F0502020204030204" pitchFamily="34" charset="0"/>
                  <a:cs typeface="Arial" panose="020B0604020202020204" pitchFamily="34" charset="0"/>
                </a:rPr>
                <a:t>Control cabinet</a:t>
              </a:r>
            </a:p>
            <a:p>
              <a:pPr marL="977900" lvl="1" indent="-290513">
                <a:buFont typeface="Courier New" panose="02070309020205020404" pitchFamily="49" charset="0"/>
                <a:buChar char="o"/>
              </a:pPr>
              <a:r>
                <a:rPr lang="en-US" sz="2000" kern="100" dirty="0">
                  <a:latin typeface="Calibri" panose="020F0502020204030204" pitchFamily="34" charset="0"/>
                  <a:ea typeface="Calibri" panose="020F0502020204030204" pitchFamily="34" charset="0"/>
                  <a:cs typeface="Arial" panose="020B0604020202020204" pitchFamily="34" charset="0"/>
                </a:rPr>
                <a:t>Tower</a:t>
              </a:r>
            </a:p>
            <a:p>
              <a:pPr marL="977900" lvl="1" indent="-290513">
                <a:buFont typeface="Courier New" panose="02070309020205020404" pitchFamily="49" charset="0"/>
                <a:buChar char="o"/>
              </a:pPr>
              <a:r>
                <a:rPr lang="en-US" sz="2000" kern="100" dirty="0">
                  <a:effectLst/>
                  <a:latin typeface="Calibri" panose="020F0502020204030204" pitchFamily="34" charset="0"/>
                  <a:ea typeface="Calibri" panose="020F0502020204030204" pitchFamily="34" charset="0"/>
                  <a:cs typeface="Arial" panose="020B0604020202020204" pitchFamily="34" charset="0"/>
                </a:rPr>
                <a:t>Transformer</a:t>
              </a:r>
            </a:p>
            <a:p>
              <a:pPr marL="977900" lvl="1" indent="-290513">
                <a:buFont typeface="Courier New" panose="02070309020205020404" pitchFamily="49" charset="0"/>
                <a:buChar char="o"/>
              </a:pPr>
              <a:r>
                <a:rPr lang="en-US" sz="2000" kern="100" dirty="0">
                  <a:latin typeface="Calibri" panose="020F0502020204030204" pitchFamily="34" charset="0"/>
                  <a:ea typeface="Calibri" panose="020F0502020204030204" pitchFamily="34" charset="0"/>
                  <a:cs typeface="Arial" panose="020B0604020202020204" pitchFamily="34" charset="0"/>
                </a:rPr>
                <a:t>Rear and Front Hub Bearing</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E5D521F-E14C-3210-FAA0-2454FBA22FB5}"/>
                </a:ext>
              </a:extLst>
            </p:cNvPr>
            <p:cNvSpPr txBox="1"/>
            <p:nvPr/>
          </p:nvSpPr>
          <p:spPr>
            <a:xfrm>
              <a:off x="3339653" y="1332289"/>
              <a:ext cx="3757560" cy="2246769"/>
            </a:xfrm>
            <a:prstGeom prst="rect">
              <a:avLst/>
            </a:prstGeom>
            <a:noFill/>
          </p:spPr>
          <p:txBody>
            <a:bodyPr wrap="square" rtlCol="0">
              <a:spAutoFit/>
            </a:bodyPr>
            <a:lstStyle/>
            <a:p>
              <a:pPr marL="354013"/>
              <a:r>
                <a:rPr lang="en-US" sz="2000" b="1" kern="100" dirty="0">
                  <a:latin typeface="Calibri" panose="020F0502020204030204" pitchFamily="34" charset="0"/>
                  <a:cs typeface="Arial" panose="020B0604020202020204" pitchFamily="34" charset="0"/>
                </a:rPr>
                <a:t>Data contains information of:</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Temperature</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Voltage</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Rotational Speed</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Vibration </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Power Output</a:t>
              </a:r>
            </a:p>
            <a:p>
              <a:pPr marL="858838" lvl="1" indent="-277813">
                <a:buFont typeface="Courier New" panose="02070309020205020404" pitchFamily="49" charset="0"/>
                <a:buChar char="o"/>
              </a:pPr>
              <a:r>
                <a:rPr lang="en-US" sz="2000" kern="100" dirty="0">
                  <a:latin typeface="Calibri" panose="020F0502020204030204" pitchFamily="34" charset="0"/>
                  <a:cs typeface="Arial" panose="020B0604020202020204" pitchFamily="34" charset="0"/>
                </a:rPr>
                <a:t>Yaw</a:t>
              </a:r>
            </a:p>
          </p:txBody>
        </p:sp>
      </p:grpSp>
      <p:pic>
        <p:nvPicPr>
          <p:cNvPr id="21" name="Picture 20">
            <a:extLst>
              <a:ext uri="{FF2B5EF4-FFF2-40B4-BE49-F238E27FC236}">
                <a16:creationId xmlns:a16="http://schemas.microsoft.com/office/drawing/2014/main" id="{BA39D9CA-750F-30E4-DE8D-F7007AC1C12C}"/>
              </a:ext>
            </a:extLst>
          </p:cNvPr>
          <p:cNvPicPr>
            <a:picLocks noChangeAspect="1"/>
          </p:cNvPicPr>
          <p:nvPr/>
        </p:nvPicPr>
        <p:blipFill>
          <a:blip r:embed="rId8"/>
          <a:stretch>
            <a:fillRect/>
          </a:stretch>
        </p:blipFill>
        <p:spPr>
          <a:xfrm>
            <a:off x="3871222" y="5204690"/>
            <a:ext cx="7772400" cy="1348090"/>
          </a:xfrm>
          <a:prstGeom prst="rect">
            <a:avLst/>
          </a:prstGeom>
        </p:spPr>
      </p:pic>
      <p:pic>
        <p:nvPicPr>
          <p:cNvPr id="5" name="Audio 4">
            <a:hlinkClick r:id="" action="ppaction://media"/>
            <a:extLst>
              <a:ext uri="{FF2B5EF4-FFF2-40B4-BE49-F238E27FC236}">
                <a16:creationId xmlns:a16="http://schemas.microsoft.com/office/drawing/2014/main" id="{4031452A-A79C-6919-5E13-29952A825B9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1666448"/>
      </p:ext>
    </p:extLst>
  </p:cSld>
  <p:clrMapOvr>
    <a:masterClrMapping/>
  </p:clrMapOvr>
  <mc:AlternateContent xmlns:mc="http://schemas.openxmlformats.org/markup-compatibility/2006">
    <mc:Choice xmlns:p14="http://schemas.microsoft.com/office/powerpoint/2010/main" Requires="p14">
      <p:transition spd="slow" p14:dur="2000" advTm="50132"/>
    </mc:Choice>
    <mc:Fallback>
      <p:transition spd="slow" advTm="50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White puzzle with one red piece">
            <a:extLst>
              <a:ext uri="{FF2B5EF4-FFF2-40B4-BE49-F238E27FC236}">
                <a16:creationId xmlns:a16="http://schemas.microsoft.com/office/drawing/2014/main" id="{8B3B5431-3FE0-7CDD-BC47-3BA692467FB4}"/>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7070" r="2276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TextBox 8">
            <a:extLst>
              <a:ext uri="{FF2B5EF4-FFF2-40B4-BE49-F238E27FC236}">
                <a16:creationId xmlns:a16="http://schemas.microsoft.com/office/drawing/2014/main" id="{17C7DB1F-1024-FBE8-2FC3-C1A7482C4F8F}"/>
              </a:ext>
            </a:extLst>
          </p:cNvPr>
          <p:cNvSpPr txBox="1"/>
          <p:nvPr/>
        </p:nvSpPr>
        <p:spPr>
          <a:xfrm>
            <a:off x="4876800" y="987546"/>
            <a:ext cx="7129670" cy="3477875"/>
          </a:xfrm>
          <a:prstGeom prst="rect">
            <a:avLst/>
          </a:prstGeom>
          <a:noFill/>
        </p:spPr>
        <p:txBody>
          <a:bodyPr wrap="square" rtlCol="0">
            <a:spAutoFit/>
          </a:bodyPr>
          <a:lstStyle/>
          <a:p>
            <a:pPr marR="0" lvl="0" rtl="0">
              <a:spcBef>
                <a:spcPts val="0"/>
              </a:spcBef>
              <a:spcAft>
                <a:spcPts val="0"/>
              </a:spcAft>
              <a:tabLst>
                <a:tab pos="2528570" algn="l"/>
              </a:tabLst>
            </a:pPr>
            <a:r>
              <a:rPr lang="en-US" sz="2000" b="1" kern="100" dirty="0">
                <a:effectLst/>
                <a:ea typeface="Aptos" panose="020B0004020202020204" pitchFamily="34" charset="0"/>
                <a:cs typeface="Arial" panose="020B0604020202020204" pitchFamily="34" charset="0"/>
              </a:rPr>
              <a:t>I created 4 models- 2 for Isolation Forest and 2 for One-Class SVM, with combinations of hyperparameters. </a:t>
            </a:r>
          </a:p>
          <a:p>
            <a:pPr marR="0" lvl="0" rtl="0">
              <a:spcBef>
                <a:spcPts val="0"/>
              </a:spcBef>
              <a:spcAft>
                <a:spcPts val="0"/>
              </a:spcAft>
              <a:tabLst>
                <a:tab pos="2528570" algn="l"/>
              </a:tabLst>
            </a:pPr>
            <a:endParaRPr lang="en-US" sz="2000" b="1" kern="100" dirty="0">
              <a:ea typeface="Aptos" panose="020B0004020202020204" pitchFamily="34" charset="0"/>
              <a:cs typeface="Arial" panose="020B0604020202020204" pitchFamily="34" charset="0"/>
            </a:endParaRPr>
          </a:p>
          <a:p>
            <a:pPr lvl="1">
              <a:tabLst>
                <a:tab pos="2528570" algn="l"/>
              </a:tabLst>
            </a:pPr>
            <a:r>
              <a:rPr lang="en-US" sz="2000" b="1" kern="100" dirty="0">
                <a:effectLst/>
                <a:ea typeface="Aptos" panose="020B0004020202020204" pitchFamily="34" charset="0"/>
                <a:cs typeface="Arial" panose="020B0604020202020204" pitchFamily="34" charset="0"/>
              </a:rPr>
              <a:t>Model 1- </a:t>
            </a:r>
            <a:r>
              <a:rPr lang="en-US" sz="2000" kern="100" dirty="0">
                <a:effectLst/>
                <a:ea typeface="Aptos" panose="020B0004020202020204" pitchFamily="34" charset="0"/>
                <a:cs typeface="Arial" panose="020B0604020202020204" pitchFamily="34" charset="0"/>
              </a:rPr>
              <a:t>Anomaly Detection with Isolation Forest</a:t>
            </a:r>
          </a:p>
          <a:p>
            <a:pPr lvl="1">
              <a:tabLst>
                <a:tab pos="2528570" algn="l"/>
              </a:tabLst>
            </a:pPr>
            <a:r>
              <a:rPr lang="en-US" sz="2000" b="1" kern="100" dirty="0">
                <a:effectLst/>
                <a:ea typeface="Aptos" panose="020B0004020202020204" pitchFamily="34" charset="0"/>
                <a:cs typeface="Arial" panose="020B0604020202020204" pitchFamily="34" charset="0"/>
              </a:rPr>
              <a:t>Model 2- </a:t>
            </a:r>
            <a:r>
              <a:rPr lang="en-US" sz="2000" kern="100" dirty="0">
                <a:effectLst/>
                <a:ea typeface="Aptos" panose="020B0004020202020204" pitchFamily="34" charset="0"/>
                <a:cs typeface="Arial" panose="020B0604020202020204" pitchFamily="34" charset="0"/>
              </a:rPr>
              <a:t>Anomaly detection with Isolation Forest with scores</a:t>
            </a:r>
          </a:p>
          <a:p>
            <a:pPr marL="1371600" lvl="1" indent="-914400">
              <a:tabLst>
                <a:tab pos="2527300" algn="l"/>
              </a:tabLst>
            </a:pPr>
            <a:r>
              <a:rPr lang="en-US" sz="2000" b="1" kern="100" dirty="0">
                <a:effectLst/>
                <a:ea typeface="Aptos" panose="020B0004020202020204" pitchFamily="34" charset="0"/>
                <a:cs typeface="Arial" panose="020B0604020202020204" pitchFamily="34" charset="0"/>
              </a:rPr>
              <a:t>Model 3- </a:t>
            </a:r>
            <a:r>
              <a:rPr lang="en-US" sz="2000" kern="100" dirty="0">
                <a:effectLst/>
                <a:ea typeface="Aptos" panose="020B0004020202020204" pitchFamily="34" charset="0"/>
                <a:cs typeface="Arial" panose="020B0604020202020204" pitchFamily="34" charset="0"/>
              </a:rPr>
              <a:t>Anomaly Detection with One-Class SVM (Hyperparameters- kernel='rbf', gamma=0.001, nu=0.01)</a:t>
            </a:r>
          </a:p>
          <a:p>
            <a:pPr marL="1371600" lvl="1" indent="-914400">
              <a:spcAft>
                <a:spcPts val="800"/>
              </a:spcAft>
              <a:tabLst>
                <a:tab pos="2527300" algn="l"/>
              </a:tabLst>
            </a:pPr>
            <a:r>
              <a:rPr lang="en-US" sz="2000" b="1" kern="100" dirty="0">
                <a:effectLst/>
                <a:ea typeface="Aptos" panose="020B0004020202020204" pitchFamily="34" charset="0"/>
                <a:cs typeface="Arial" panose="020B0604020202020204" pitchFamily="34" charset="0"/>
              </a:rPr>
              <a:t>Model 4- </a:t>
            </a:r>
            <a:r>
              <a:rPr lang="en-US" sz="2000" kern="100" dirty="0">
                <a:effectLst/>
                <a:ea typeface="Aptos" panose="020B0004020202020204" pitchFamily="34" charset="0"/>
                <a:cs typeface="Arial" panose="020B0604020202020204" pitchFamily="34" charset="0"/>
              </a:rPr>
              <a:t>Anomaly Detection with One-Class SVM (Hyperparameters- kernel= 'rbf', gamma= 'auto', nu= 0.01)</a:t>
            </a:r>
          </a:p>
        </p:txBody>
      </p:sp>
      <p:sp>
        <p:nvSpPr>
          <p:cNvPr id="10" name="TextBox 9">
            <a:extLst>
              <a:ext uri="{FF2B5EF4-FFF2-40B4-BE49-F238E27FC236}">
                <a16:creationId xmlns:a16="http://schemas.microsoft.com/office/drawing/2014/main" id="{05DB1B56-F125-70F5-9CF8-B7F23BE480F4}"/>
              </a:ext>
            </a:extLst>
          </p:cNvPr>
          <p:cNvSpPr txBox="1"/>
          <p:nvPr/>
        </p:nvSpPr>
        <p:spPr>
          <a:xfrm>
            <a:off x="4876800" y="4465421"/>
            <a:ext cx="7129670" cy="2246769"/>
          </a:xfrm>
          <a:prstGeom prst="rect">
            <a:avLst/>
          </a:prstGeom>
          <a:noFill/>
        </p:spPr>
        <p:txBody>
          <a:bodyPr wrap="square" rtlCol="0">
            <a:spAutoFit/>
          </a:bodyPr>
          <a:lstStyle/>
          <a:p>
            <a:pPr marR="0" lvl="0" rtl="0">
              <a:spcBef>
                <a:spcPts val="0"/>
              </a:spcBef>
              <a:spcAft>
                <a:spcPts val="0"/>
              </a:spcAft>
              <a:tabLst>
                <a:tab pos="2528570" algn="l"/>
              </a:tabLst>
            </a:pPr>
            <a:r>
              <a:rPr lang="en-US" sz="2000" b="1" kern="100" dirty="0">
                <a:effectLst/>
                <a:ea typeface="Aptos" panose="020B0004020202020204" pitchFamily="34" charset="0"/>
                <a:cs typeface="Arial" panose="020B0604020202020204" pitchFamily="34" charset="0"/>
              </a:rPr>
              <a:t>Hyper-parameters for SVM:</a:t>
            </a:r>
          </a:p>
          <a:p>
            <a:pPr marL="342900" marR="0" lvl="0" indent="-342900" rtl="0">
              <a:spcBef>
                <a:spcPts val="0"/>
              </a:spcBef>
              <a:spcAft>
                <a:spcPts val="0"/>
              </a:spcAft>
              <a:buFont typeface="Symbol" pitchFamily="2" charset="2"/>
              <a:buChar char=""/>
              <a:tabLst>
                <a:tab pos="2528570" algn="l"/>
              </a:tabLst>
            </a:pPr>
            <a:r>
              <a:rPr lang="en-US" sz="2000" b="1" kern="100" dirty="0">
                <a:effectLst/>
                <a:ea typeface="Aptos" panose="020B0004020202020204" pitchFamily="34" charset="0"/>
                <a:cs typeface="Arial" panose="020B0604020202020204" pitchFamily="34" charset="0"/>
              </a:rPr>
              <a:t>nu: </a:t>
            </a:r>
            <a:r>
              <a:rPr lang="en-US" sz="2000" kern="100" dirty="0">
                <a:effectLst/>
                <a:ea typeface="Aptos" panose="020B0004020202020204" pitchFamily="34" charset="0"/>
                <a:cs typeface="Arial" panose="020B0604020202020204" pitchFamily="34" charset="0"/>
              </a:rPr>
              <a:t>Controls the proportion of outliers allowed</a:t>
            </a:r>
          </a:p>
          <a:p>
            <a:pPr marL="342900" marR="0" lvl="0" indent="-342900" rtl="0">
              <a:spcBef>
                <a:spcPts val="0"/>
              </a:spcBef>
              <a:spcAft>
                <a:spcPts val="0"/>
              </a:spcAft>
              <a:buFont typeface="Symbol" pitchFamily="2" charset="2"/>
              <a:buChar char=""/>
              <a:tabLst>
                <a:tab pos="2528570" algn="l"/>
              </a:tabLst>
            </a:pPr>
            <a:r>
              <a:rPr lang="en-US" sz="2000" b="1" kern="100" dirty="0">
                <a:effectLst/>
                <a:ea typeface="Aptos" panose="020B0004020202020204" pitchFamily="34" charset="0"/>
                <a:cs typeface="Arial" panose="020B0604020202020204" pitchFamily="34" charset="0"/>
              </a:rPr>
              <a:t>kernel: </a:t>
            </a:r>
            <a:r>
              <a:rPr lang="en-US" sz="2000" kern="100" dirty="0">
                <a:effectLst/>
                <a:ea typeface="Aptos" panose="020B0004020202020204" pitchFamily="34" charset="0"/>
                <a:cs typeface="Arial" panose="020B0604020202020204" pitchFamily="34" charset="0"/>
              </a:rPr>
              <a:t>Determines the type of decision boundary. I used ‘rbf’ kernel as it can effectively capture complex non-linear relationships</a:t>
            </a:r>
          </a:p>
          <a:p>
            <a:pPr marL="342900" marR="0" lvl="0" indent="-342900">
              <a:spcBef>
                <a:spcPts val="0"/>
              </a:spcBef>
              <a:spcAft>
                <a:spcPts val="800"/>
              </a:spcAft>
              <a:buFont typeface="Symbol" pitchFamily="2" charset="2"/>
              <a:buChar char=""/>
              <a:tabLst>
                <a:tab pos="2528570" algn="l"/>
              </a:tabLst>
            </a:pPr>
            <a:r>
              <a:rPr lang="en-US" sz="2000" b="1" kern="100" dirty="0">
                <a:effectLst/>
                <a:ea typeface="Aptos" panose="020B0004020202020204" pitchFamily="34" charset="0"/>
                <a:cs typeface="Arial" panose="020B0604020202020204" pitchFamily="34" charset="0"/>
              </a:rPr>
              <a:t>gamma: </a:t>
            </a:r>
            <a:r>
              <a:rPr lang="en-US" sz="2000" kern="100" dirty="0">
                <a:effectLst/>
                <a:ea typeface="Aptos" panose="020B0004020202020204" pitchFamily="34" charset="0"/>
                <a:cs typeface="Arial" panose="020B0604020202020204" pitchFamily="34" charset="0"/>
              </a:rPr>
              <a:t>Parameter for non-linear hyperplanes, specific to the RBF kernel</a:t>
            </a:r>
          </a:p>
        </p:txBody>
      </p:sp>
      <p:sp>
        <p:nvSpPr>
          <p:cNvPr id="11" name="TextBox 10">
            <a:extLst>
              <a:ext uri="{FF2B5EF4-FFF2-40B4-BE49-F238E27FC236}">
                <a16:creationId xmlns:a16="http://schemas.microsoft.com/office/drawing/2014/main" id="{799974FE-748E-845C-B717-748305C3DCEC}"/>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Prediction Model</a:t>
            </a:r>
          </a:p>
        </p:txBody>
      </p:sp>
      <p:pic>
        <p:nvPicPr>
          <p:cNvPr id="5" name="Audio 4">
            <a:hlinkClick r:id="" action="ppaction://media"/>
            <a:extLst>
              <a:ext uri="{FF2B5EF4-FFF2-40B4-BE49-F238E27FC236}">
                <a16:creationId xmlns:a16="http://schemas.microsoft.com/office/drawing/2014/main" id="{A0340348-DE65-7C37-15A5-05007B1E6D1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35427654"/>
      </p:ext>
    </p:extLst>
  </p:cSld>
  <p:clrMapOvr>
    <a:masterClrMapping/>
  </p:clrMapOvr>
  <mc:AlternateContent xmlns:mc="http://schemas.openxmlformats.org/markup-compatibility/2006">
    <mc:Choice xmlns:p14="http://schemas.microsoft.com/office/powerpoint/2010/main" Requires="p14">
      <p:transition spd="slow" p14:dur="2000" advTm="139383"/>
    </mc:Choice>
    <mc:Fallback>
      <p:transition spd="slow" advTm="13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vintage weighing scales">
            <a:extLst>
              <a:ext uri="{FF2B5EF4-FFF2-40B4-BE49-F238E27FC236}">
                <a16:creationId xmlns:a16="http://schemas.microsoft.com/office/drawing/2014/main" id="{0EC702B5-7406-259E-C759-095E464C46E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4241732" cy="685800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8" name="TextBox 27">
            <a:extLst>
              <a:ext uri="{FF2B5EF4-FFF2-40B4-BE49-F238E27FC236}">
                <a16:creationId xmlns:a16="http://schemas.microsoft.com/office/drawing/2014/main" id="{D2411165-AA9D-4275-40AA-1F72DB1733AE}"/>
              </a:ext>
            </a:extLst>
          </p:cNvPr>
          <p:cNvSpPr txBox="1"/>
          <p:nvPr/>
        </p:nvSpPr>
        <p:spPr>
          <a:xfrm rot="16200000">
            <a:off x="3000205" y="5208475"/>
            <a:ext cx="2103362" cy="461665"/>
          </a:xfrm>
          <a:prstGeom prst="rect">
            <a:avLst/>
          </a:prstGeom>
          <a:noFill/>
        </p:spPr>
        <p:txBody>
          <a:bodyPr wrap="square" rtlCol="0">
            <a:spAutoFit/>
          </a:bodyPr>
          <a:lstStyle/>
          <a:p>
            <a:pPr algn="ctr"/>
            <a:r>
              <a:rPr lang="en-US" sz="2400" b="1" dirty="0"/>
              <a:t>One-Class SVM </a:t>
            </a:r>
          </a:p>
        </p:txBody>
      </p:sp>
      <p:grpSp>
        <p:nvGrpSpPr>
          <p:cNvPr id="25" name="Group 24">
            <a:extLst>
              <a:ext uri="{FF2B5EF4-FFF2-40B4-BE49-F238E27FC236}">
                <a16:creationId xmlns:a16="http://schemas.microsoft.com/office/drawing/2014/main" id="{FA1655B0-CAB0-1295-BBF4-C4F8825EBA6F}"/>
              </a:ext>
            </a:extLst>
          </p:cNvPr>
          <p:cNvGrpSpPr/>
          <p:nvPr/>
        </p:nvGrpSpPr>
        <p:grpSpPr>
          <a:xfrm>
            <a:off x="2968486" y="754708"/>
            <a:ext cx="8826346" cy="2955235"/>
            <a:chOff x="1311965" y="754708"/>
            <a:chExt cx="8826346" cy="2955235"/>
          </a:xfrm>
        </p:grpSpPr>
        <p:grpSp>
          <p:nvGrpSpPr>
            <p:cNvPr id="18" name="Group 17">
              <a:extLst>
                <a:ext uri="{FF2B5EF4-FFF2-40B4-BE49-F238E27FC236}">
                  <a16:creationId xmlns:a16="http://schemas.microsoft.com/office/drawing/2014/main" id="{BD111A82-5703-9425-5BD8-48ECCE99EDFE}"/>
                </a:ext>
              </a:extLst>
            </p:cNvPr>
            <p:cNvGrpSpPr/>
            <p:nvPr/>
          </p:nvGrpSpPr>
          <p:grpSpPr>
            <a:xfrm>
              <a:off x="6094476" y="1008297"/>
              <a:ext cx="3863558" cy="2581540"/>
              <a:chOff x="6436001" y="1185032"/>
              <a:chExt cx="3863558" cy="2581540"/>
            </a:xfrm>
          </p:grpSpPr>
          <p:pic>
            <p:nvPicPr>
              <p:cNvPr id="9" name="Picture 8" descr="A red and blue circle&#10;&#10;Description automatically generated">
                <a:extLst>
                  <a:ext uri="{FF2B5EF4-FFF2-40B4-BE49-F238E27FC236}">
                    <a16:creationId xmlns:a16="http://schemas.microsoft.com/office/drawing/2014/main" id="{1CC6919E-FC9C-7AA4-DCB6-233C4D14CAAE}"/>
                  </a:ext>
                </a:extLst>
              </p:cNvPr>
              <p:cNvPicPr>
                <a:picLocks noChangeAspect="1"/>
              </p:cNvPicPr>
              <p:nvPr/>
            </p:nvPicPr>
            <p:blipFill rotWithShape="1">
              <a:blip r:embed="rId7">
                <a:grayscl/>
              </a:blip>
              <a:srcRect t="2159"/>
              <a:stretch/>
            </p:blipFill>
            <p:spPr>
              <a:xfrm>
                <a:off x="6800984" y="1531414"/>
                <a:ext cx="3035808" cy="2235158"/>
              </a:xfrm>
              <a:prstGeom prst="rect">
                <a:avLst/>
              </a:prstGeom>
            </p:spPr>
          </p:pic>
          <p:sp>
            <p:nvSpPr>
              <p:cNvPr id="17" name="TextBox 16">
                <a:extLst>
                  <a:ext uri="{FF2B5EF4-FFF2-40B4-BE49-F238E27FC236}">
                    <a16:creationId xmlns:a16="http://schemas.microsoft.com/office/drawing/2014/main" id="{819E6ED8-5022-62FF-279B-7AE95B52260C}"/>
                  </a:ext>
                </a:extLst>
              </p:cNvPr>
              <p:cNvSpPr txBox="1"/>
              <p:nvPr/>
            </p:nvSpPr>
            <p:spPr>
              <a:xfrm>
                <a:off x="6436001" y="1185032"/>
                <a:ext cx="3863558" cy="261610"/>
              </a:xfrm>
              <a:prstGeom prst="rect">
                <a:avLst/>
              </a:prstGeom>
              <a:noFill/>
            </p:spPr>
            <p:txBody>
              <a:bodyPr wrap="none" rtlCol="0">
                <a:spAutoFit/>
              </a:bodyPr>
              <a:lstStyle/>
              <a:p>
                <a:r>
                  <a:rPr lang="en-US" sz="1100" b="1" dirty="0">
                    <a:effectLst/>
                    <a:ea typeface="Aptos" panose="020B0004020202020204" pitchFamily="34" charset="0"/>
                  </a:rPr>
                  <a:t>Model 2- Anomaly detection with Isolation Forest with scores:</a:t>
                </a:r>
                <a:r>
                  <a:rPr lang="en-US" sz="1100" b="1" dirty="0">
                    <a:effectLst/>
                  </a:rPr>
                  <a:t> </a:t>
                </a:r>
                <a:endParaRPr lang="en-US" sz="1100" b="1" dirty="0"/>
              </a:p>
            </p:txBody>
          </p:sp>
        </p:grpSp>
        <p:grpSp>
          <p:nvGrpSpPr>
            <p:cNvPr id="20" name="Group 19">
              <a:extLst>
                <a:ext uri="{FF2B5EF4-FFF2-40B4-BE49-F238E27FC236}">
                  <a16:creationId xmlns:a16="http://schemas.microsoft.com/office/drawing/2014/main" id="{7A9975FA-5918-FB14-1B4F-8C130BA244CA}"/>
                </a:ext>
              </a:extLst>
            </p:cNvPr>
            <p:cNvGrpSpPr/>
            <p:nvPr/>
          </p:nvGrpSpPr>
          <p:grpSpPr>
            <a:xfrm>
              <a:off x="2777144" y="1008297"/>
              <a:ext cx="3179075" cy="2581540"/>
              <a:chOff x="1710757" y="1135709"/>
              <a:chExt cx="3179075" cy="2581540"/>
            </a:xfrm>
          </p:grpSpPr>
          <p:pic>
            <p:nvPicPr>
              <p:cNvPr id="8" name="Picture 7" descr="A red and blue circle with numbers&#10;&#10;Description automatically generated">
                <a:extLst>
                  <a:ext uri="{FF2B5EF4-FFF2-40B4-BE49-F238E27FC236}">
                    <a16:creationId xmlns:a16="http://schemas.microsoft.com/office/drawing/2014/main" id="{B1206DC6-E61E-CCDD-BAB2-7CBB0A77ACB6}"/>
                  </a:ext>
                </a:extLst>
              </p:cNvPr>
              <p:cNvPicPr>
                <a:picLocks noChangeAspect="1"/>
              </p:cNvPicPr>
              <p:nvPr/>
            </p:nvPicPr>
            <p:blipFill rotWithShape="1">
              <a:blip r:embed="rId8">
                <a:grayscl/>
              </a:blip>
              <a:srcRect t="2224"/>
              <a:stretch/>
            </p:blipFill>
            <p:spPr>
              <a:xfrm>
                <a:off x="1733333" y="1482091"/>
                <a:ext cx="3062480" cy="2235158"/>
              </a:xfrm>
              <a:prstGeom prst="rect">
                <a:avLst/>
              </a:prstGeom>
            </p:spPr>
          </p:pic>
          <p:sp>
            <p:nvSpPr>
              <p:cNvPr id="19" name="TextBox 18">
                <a:extLst>
                  <a:ext uri="{FF2B5EF4-FFF2-40B4-BE49-F238E27FC236}">
                    <a16:creationId xmlns:a16="http://schemas.microsoft.com/office/drawing/2014/main" id="{D2BDA9D2-82C8-3398-B41A-551EDFC72305}"/>
                  </a:ext>
                </a:extLst>
              </p:cNvPr>
              <p:cNvSpPr txBox="1"/>
              <p:nvPr/>
            </p:nvSpPr>
            <p:spPr>
              <a:xfrm>
                <a:off x="1710757" y="1135709"/>
                <a:ext cx="3179075" cy="261610"/>
              </a:xfrm>
              <a:prstGeom prst="rect">
                <a:avLst/>
              </a:prstGeom>
              <a:noFill/>
            </p:spPr>
            <p:txBody>
              <a:bodyPr wrap="none" rtlCol="0">
                <a:spAutoFit/>
              </a:bodyPr>
              <a:lstStyle/>
              <a:p>
                <a:r>
                  <a:rPr lang="en-US" sz="1100" b="1" dirty="0">
                    <a:effectLst/>
                    <a:ea typeface="Aptos" panose="020B0004020202020204" pitchFamily="34" charset="0"/>
                  </a:rPr>
                  <a:t>Model 1- Anomaly Detection with Isolation Forest:</a:t>
                </a:r>
                <a:r>
                  <a:rPr lang="en-US" sz="1100" b="1" dirty="0">
                    <a:effectLst/>
                  </a:rPr>
                  <a:t> </a:t>
                </a:r>
                <a:endParaRPr lang="en-US" sz="1100" b="1" dirty="0"/>
              </a:p>
            </p:txBody>
          </p:sp>
        </p:grpSp>
        <p:sp>
          <p:nvSpPr>
            <p:cNvPr id="24" name="Rectangle 23">
              <a:extLst>
                <a:ext uri="{FF2B5EF4-FFF2-40B4-BE49-F238E27FC236}">
                  <a16:creationId xmlns:a16="http://schemas.microsoft.com/office/drawing/2014/main" id="{B8834BCF-B4B7-D9EF-640B-45981D6A5263}"/>
                </a:ext>
              </a:extLst>
            </p:cNvPr>
            <p:cNvSpPr/>
            <p:nvPr/>
          </p:nvSpPr>
          <p:spPr>
            <a:xfrm>
              <a:off x="1311965" y="754708"/>
              <a:ext cx="8826346" cy="29552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5FF8CDB4-9B27-FD48-4D8E-7E7494E1B41A}"/>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Visualization</a:t>
            </a:r>
          </a:p>
        </p:txBody>
      </p:sp>
      <p:grpSp>
        <p:nvGrpSpPr>
          <p:cNvPr id="26" name="Group 25">
            <a:extLst>
              <a:ext uri="{FF2B5EF4-FFF2-40B4-BE49-F238E27FC236}">
                <a16:creationId xmlns:a16="http://schemas.microsoft.com/office/drawing/2014/main" id="{72BFD768-0B61-06F2-5FDB-94D924EADC22}"/>
              </a:ext>
            </a:extLst>
          </p:cNvPr>
          <p:cNvGrpSpPr/>
          <p:nvPr/>
        </p:nvGrpSpPr>
        <p:grpSpPr>
          <a:xfrm>
            <a:off x="2968487" y="3779318"/>
            <a:ext cx="8826346" cy="2955235"/>
            <a:chOff x="1311966" y="3779318"/>
            <a:chExt cx="8826346" cy="2955235"/>
          </a:xfrm>
        </p:grpSpPr>
        <p:grpSp>
          <p:nvGrpSpPr>
            <p:cNvPr id="14" name="Group 13">
              <a:extLst>
                <a:ext uri="{FF2B5EF4-FFF2-40B4-BE49-F238E27FC236}">
                  <a16:creationId xmlns:a16="http://schemas.microsoft.com/office/drawing/2014/main" id="{93EE9DFC-E4EF-F21C-27D5-EE4A42F1700B}"/>
                </a:ext>
              </a:extLst>
            </p:cNvPr>
            <p:cNvGrpSpPr/>
            <p:nvPr/>
          </p:nvGrpSpPr>
          <p:grpSpPr>
            <a:xfrm>
              <a:off x="6293748" y="3922331"/>
              <a:ext cx="3664286" cy="2700581"/>
              <a:chOff x="6843249" y="3922331"/>
              <a:chExt cx="3664286" cy="2700581"/>
            </a:xfrm>
          </p:grpSpPr>
          <p:pic>
            <p:nvPicPr>
              <p:cNvPr id="12" name="Picture 11" descr="A blue circle with red dots&#10;&#10;Description automatically generated">
                <a:extLst>
                  <a:ext uri="{FF2B5EF4-FFF2-40B4-BE49-F238E27FC236}">
                    <a16:creationId xmlns:a16="http://schemas.microsoft.com/office/drawing/2014/main" id="{67CE5EAB-4AAD-C94D-CF7B-AFCD2FF253C6}"/>
                  </a:ext>
                </a:extLst>
              </p:cNvPr>
              <p:cNvPicPr>
                <a:picLocks noChangeAspect="1"/>
              </p:cNvPicPr>
              <p:nvPr/>
            </p:nvPicPr>
            <p:blipFill>
              <a:blip r:embed="rId9">
                <a:grayscl/>
              </a:blip>
              <a:stretch>
                <a:fillRect/>
              </a:stretch>
            </p:blipFill>
            <p:spPr>
              <a:xfrm>
                <a:off x="7083870" y="4336912"/>
                <a:ext cx="2999542" cy="2286000"/>
              </a:xfrm>
              <a:prstGeom prst="rect">
                <a:avLst/>
              </a:prstGeom>
            </p:spPr>
          </p:pic>
          <p:sp>
            <p:nvSpPr>
              <p:cNvPr id="13" name="TextBox 12">
                <a:extLst>
                  <a:ext uri="{FF2B5EF4-FFF2-40B4-BE49-F238E27FC236}">
                    <a16:creationId xmlns:a16="http://schemas.microsoft.com/office/drawing/2014/main" id="{026D27B7-CD7C-9391-CE46-1E9828AF1839}"/>
                  </a:ext>
                </a:extLst>
              </p:cNvPr>
              <p:cNvSpPr txBox="1"/>
              <p:nvPr/>
            </p:nvSpPr>
            <p:spPr>
              <a:xfrm>
                <a:off x="6843249" y="3922331"/>
                <a:ext cx="3664286" cy="430887"/>
              </a:xfrm>
              <a:prstGeom prst="rect">
                <a:avLst/>
              </a:prstGeom>
              <a:noFill/>
            </p:spPr>
            <p:txBody>
              <a:bodyPr wrap="square" rtlCol="0">
                <a:spAutoFit/>
              </a:bodyPr>
              <a:lstStyle/>
              <a:p>
                <a:pPr algn="ctr"/>
                <a:r>
                  <a:rPr lang="en-US" sz="1100" b="1" dirty="0">
                    <a:effectLst/>
                    <a:ea typeface="Aptos" panose="020B0004020202020204" pitchFamily="34" charset="0"/>
                  </a:rPr>
                  <a:t>Model 4- Anomaly Detection with One-Class SVM (Hyperparameters- kernel= 'rbf', gamma= 'auto', nu= 0.01):</a:t>
                </a:r>
                <a:r>
                  <a:rPr lang="en-US" sz="1100" b="1" dirty="0">
                    <a:effectLst/>
                  </a:rPr>
                  <a:t> </a:t>
                </a:r>
                <a:endParaRPr lang="en-US" sz="1100" b="1" dirty="0"/>
              </a:p>
            </p:txBody>
          </p:sp>
        </p:grpSp>
        <p:grpSp>
          <p:nvGrpSpPr>
            <p:cNvPr id="21" name="Group 20">
              <a:extLst>
                <a:ext uri="{FF2B5EF4-FFF2-40B4-BE49-F238E27FC236}">
                  <a16:creationId xmlns:a16="http://schemas.microsoft.com/office/drawing/2014/main" id="{C6E97DCF-64E1-72BF-0BE8-80F0C82FC468}"/>
                </a:ext>
              </a:extLst>
            </p:cNvPr>
            <p:cNvGrpSpPr/>
            <p:nvPr/>
          </p:nvGrpSpPr>
          <p:grpSpPr>
            <a:xfrm>
              <a:off x="2531719" y="3922330"/>
              <a:ext cx="3624772" cy="2700582"/>
              <a:chOff x="1495059" y="3922330"/>
              <a:chExt cx="3624772" cy="2700582"/>
            </a:xfrm>
          </p:grpSpPr>
          <p:pic>
            <p:nvPicPr>
              <p:cNvPr id="11" name="Picture 10" descr="A blue oval with red dots&#10;&#10;Description automatically generated">
                <a:extLst>
                  <a:ext uri="{FF2B5EF4-FFF2-40B4-BE49-F238E27FC236}">
                    <a16:creationId xmlns:a16="http://schemas.microsoft.com/office/drawing/2014/main" id="{9DB668B3-1962-5F6E-E458-A0E47EFFC95A}"/>
                  </a:ext>
                </a:extLst>
              </p:cNvPr>
              <p:cNvPicPr>
                <a:picLocks noChangeAspect="1"/>
              </p:cNvPicPr>
              <p:nvPr/>
            </p:nvPicPr>
            <p:blipFill>
              <a:blip r:embed="rId10">
                <a:grayscl/>
              </a:blip>
              <a:stretch>
                <a:fillRect/>
              </a:stretch>
            </p:blipFill>
            <p:spPr>
              <a:xfrm>
                <a:off x="1740484" y="4336912"/>
                <a:ext cx="2994319" cy="2286000"/>
              </a:xfrm>
              <a:prstGeom prst="rect">
                <a:avLst/>
              </a:prstGeom>
            </p:spPr>
          </p:pic>
          <p:sp>
            <p:nvSpPr>
              <p:cNvPr id="15" name="TextBox 14">
                <a:extLst>
                  <a:ext uri="{FF2B5EF4-FFF2-40B4-BE49-F238E27FC236}">
                    <a16:creationId xmlns:a16="http://schemas.microsoft.com/office/drawing/2014/main" id="{4B1928BD-1C0A-12B8-EC23-A274902F098C}"/>
                  </a:ext>
                </a:extLst>
              </p:cNvPr>
              <p:cNvSpPr txBox="1"/>
              <p:nvPr/>
            </p:nvSpPr>
            <p:spPr>
              <a:xfrm>
                <a:off x="1495059" y="3922330"/>
                <a:ext cx="3624772" cy="430887"/>
              </a:xfrm>
              <a:prstGeom prst="rect">
                <a:avLst/>
              </a:prstGeom>
              <a:noFill/>
            </p:spPr>
            <p:txBody>
              <a:bodyPr wrap="square" rtlCol="0">
                <a:spAutoFit/>
              </a:bodyPr>
              <a:lstStyle/>
              <a:p>
                <a:pPr algn="ctr"/>
                <a:r>
                  <a:rPr lang="en-US" sz="1100" b="1" dirty="0">
                    <a:effectLst/>
                    <a:ea typeface="Aptos" panose="020B0004020202020204" pitchFamily="34" charset="0"/>
                  </a:rPr>
                  <a:t>Model 3- Anomaly Detection with One-Class SVM (Hyperparameters- kernel= 'rbf', gamma=0.001, nu=0.01 ):</a:t>
                </a:r>
                <a:r>
                  <a:rPr lang="en-US" sz="1100" b="1" dirty="0">
                    <a:effectLst/>
                  </a:rPr>
                  <a:t> </a:t>
                </a:r>
                <a:endParaRPr lang="en-US" sz="1100" b="1" dirty="0"/>
              </a:p>
            </p:txBody>
          </p:sp>
        </p:grpSp>
        <p:sp>
          <p:nvSpPr>
            <p:cNvPr id="22" name="Rectangle 21">
              <a:extLst>
                <a:ext uri="{FF2B5EF4-FFF2-40B4-BE49-F238E27FC236}">
                  <a16:creationId xmlns:a16="http://schemas.microsoft.com/office/drawing/2014/main" id="{C34E4B22-37BD-A33B-BB28-20995E237668}"/>
                </a:ext>
              </a:extLst>
            </p:cNvPr>
            <p:cNvSpPr/>
            <p:nvPr/>
          </p:nvSpPr>
          <p:spPr>
            <a:xfrm>
              <a:off x="1311966" y="3779318"/>
              <a:ext cx="8826346" cy="29552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19C7B8C7-FE76-BE15-4473-CB19DB76DDF2}"/>
              </a:ext>
            </a:extLst>
          </p:cNvPr>
          <p:cNvSpPr txBox="1"/>
          <p:nvPr/>
        </p:nvSpPr>
        <p:spPr>
          <a:xfrm rot="16200000">
            <a:off x="2955000" y="2220731"/>
            <a:ext cx="2193770" cy="461665"/>
          </a:xfrm>
          <a:prstGeom prst="rect">
            <a:avLst/>
          </a:prstGeom>
          <a:noFill/>
        </p:spPr>
        <p:txBody>
          <a:bodyPr wrap="square" rtlCol="0">
            <a:spAutoFit/>
          </a:bodyPr>
          <a:lstStyle/>
          <a:p>
            <a:pPr algn="ctr"/>
            <a:r>
              <a:rPr lang="en-US" sz="2400" b="1" dirty="0"/>
              <a:t>Isolation Forest</a:t>
            </a:r>
          </a:p>
        </p:txBody>
      </p:sp>
      <p:pic>
        <p:nvPicPr>
          <p:cNvPr id="6" name="Audio 5">
            <a:hlinkClick r:id="" action="ppaction://media"/>
            <a:extLst>
              <a:ext uri="{FF2B5EF4-FFF2-40B4-BE49-F238E27FC236}">
                <a16:creationId xmlns:a16="http://schemas.microsoft.com/office/drawing/2014/main" id="{D964D18C-8A94-392C-7B56-47CDAE084340}"/>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71285547"/>
      </p:ext>
    </p:extLst>
  </p:cSld>
  <p:clrMapOvr>
    <a:masterClrMapping/>
  </p:clrMapOvr>
  <mc:AlternateContent xmlns:mc="http://schemas.openxmlformats.org/markup-compatibility/2006">
    <mc:Choice xmlns:p14="http://schemas.microsoft.com/office/powerpoint/2010/main" Requires="p14">
      <p:transition spd="slow" p14:dur="2000" advTm="80627"/>
    </mc:Choice>
    <mc:Fallback>
      <p:transition spd="slow" advTm="8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vintage weighing scales">
            <a:extLst>
              <a:ext uri="{FF2B5EF4-FFF2-40B4-BE49-F238E27FC236}">
                <a16:creationId xmlns:a16="http://schemas.microsoft.com/office/drawing/2014/main" id="{0EC702B5-7406-259E-C759-095E464C46E6}"/>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4241732" cy="685800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Box 3">
            <a:extLst>
              <a:ext uri="{FF2B5EF4-FFF2-40B4-BE49-F238E27FC236}">
                <a16:creationId xmlns:a16="http://schemas.microsoft.com/office/drawing/2014/main" id="{5FF8CDB4-9B27-FD48-4D8E-7E7494E1B41A}"/>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Performance</a:t>
            </a:r>
          </a:p>
        </p:txBody>
      </p:sp>
      <p:sp>
        <p:nvSpPr>
          <p:cNvPr id="27" name="TextBox 26">
            <a:extLst>
              <a:ext uri="{FF2B5EF4-FFF2-40B4-BE49-F238E27FC236}">
                <a16:creationId xmlns:a16="http://schemas.microsoft.com/office/drawing/2014/main" id="{19C7B8C7-FE76-BE15-4473-CB19DB76DDF2}"/>
              </a:ext>
            </a:extLst>
          </p:cNvPr>
          <p:cNvSpPr txBox="1"/>
          <p:nvPr/>
        </p:nvSpPr>
        <p:spPr>
          <a:xfrm>
            <a:off x="4294193" y="1201737"/>
            <a:ext cx="7312151" cy="3416320"/>
          </a:xfrm>
          <a:prstGeom prst="rect">
            <a:avLst/>
          </a:prstGeom>
          <a:noFill/>
        </p:spPr>
        <p:txBody>
          <a:bodyPr wrap="square" rtlCol="0">
            <a:spAutoFit/>
          </a:bodyPr>
          <a:lstStyle/>
          <a:p>
            <a:pPr marL="285750" indent="-285750">
              <a:buFont typeface="Arial" panose="020B0604020202020204" pitchFamily="34" charset="0"/>
              <a:buChar char="•"/>
            </a:pPr>
            <a:endParaRPr lang="en-US" sz="2000" dirty="0"/>
          </a:p>
          <a:p>
            <a:r>
              <a:rPr lang="en-US" sz="2000" b="1" dirty="0"/>
              <a:t>One-Class SVM performed better than Isolation Forest.</a:t>
            </a:r>
          </a:p>
          <a:p>
            <a:pPr marL="285750" indent="-285750">
              <a:buFont typeface="Arial" panose="020B0604020202020204" pitchFamily="34" charset="0"/>
              <a:buChar char="•"/>
            </a:pPr>
            <a:endParaRPr lang="en-US" sz="2000" dirty="0"/>
          </a:p>
          <a:p>
            <a:pPr marL="742950" lvl="1" indent="-285750">
              <a:buFont typeface="Courier New" panose="02070309020205020404" pitchFamily="49" charset="0"/>
              <a:buChar char="o"/>
            </a:pPr>
            <a:r>
              <a:rPr lang="en-US" sz="2000" dirty="0"/>
              <a:t>Model 4-  Anomaly Detection with One-Class SVM (Hyperparameters- kernel= 'rbf', gamma= 'auto', nu= 0.01) performed best with my data.</a:t>
            </a:r>
          </a:p>
          <a:p>
            <a:pPr marL="742950" lvl="1" indent="-285750">
              <a:buFont typeface="Courier New" panose="02070309020205020404" pitchFamily="49" charset="0"/>
              <a:buChar char="o"/>
            </a:pPr>
            <a:endParaRPr lang="en-US" sz="2000" dirty="0"/>
          </a:p>
          <a:p>
            <a:pPr marL="742950" lvl="1" indent="-285750">
              <a:buFont typeface="Courier New" panose="02070309020205020404" pitchFamily="49" charset="0"/>
              <a:buChar char="o"/>
            </a:pPr>
            <a:r>
              <a:rPr lang="en-US" sz="2000" dirty="0"/>
              <a:t>Since the data was unlabeled, I relied on scatterplots to ascertain which model is performing best.</a:t>
            </a:r>
          </a:p>
          <a:p>
            <a:endParaRPr lang="en-US" sz="3600" dirty="0"/>
          </a:p>
        </p:txBody>
      </p:sp>
      <p:pic>
        <p:nvPicPr>
          <p:cNvPr id="6" name="Audio 5">
            <a:hlinkClick r:id="" action="ppaction://media"/>
            <a:extLst>
              <a:ext uri="{FF2B5EF4-FFF2-40B4-BE49-F238E27FC236}">
                <a16:creationId xmlns:a16="http://schemas.microsoft.com/office/drawing/2014/main" id="{9C6FC12E-A303-A7B6-DB41-86E6F1E42AE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3554836"/>
      </p:ext>
    </p:extLst>
  </p:cSld>
  <p:clrMapOvr>
    <a:masterClrMapping/>
  </p:clrMapOvr>
  <mc:AlternateContent xmlns:mc="http://schemas.openxmlformats.org/markup-compatibility/2006">
    <mc:Choice xmlns:p14="http://schemas.microsoft.com/office/powerpoint/2010/main" Requires="p14">
      <p:transition spd="slow" p14:dur="2000" advTm="43027"/>
    </mc:Choice>
    <mc:Fallback>
      <p:transition spd="slow" advTm="43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F8CDB4-9B27-FD48-4D8E-7E7494E1B41A}"/>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Validation Using Test Data</a:t>
            </a:r>
          </a:p>
        </p:txBody>
      </p:sp>
      <p:sp>
        <p:nvSpPr>
          <p:cNvPr id="27" name="TextBox 26">
            <a:extLst>
              <a:ext uri="{FF2B5EF4-FFF2-40B4-BE49-F238E27FC236}">
                <a16:creationId xmlns:a16="http://schemas.microsoft.com/office/drawing/2014/main" id="{19C7B8C7-FE76-BE15-4473-CB19DB76DDF2}"/>
              </a:ext>
            </a:extLst>
          </p:cNvPr>
          <p:cNvSpPr txBox="1"/>
          <p:nvPr/>
        </p:nvSpPr>
        <p:spPr>
          <a:xfrm>
            <a:off x="5435001" y="1201737"/>
            <a:ext cx="6285943" cy="1631216"/>
          </a:xfrm>
          <a:prstGeom prst="rect">
            <a:avLst/>
          </a:prstGeom>
          <a:noFill/>
        </p:spPr>
        <p:txBody>
          <a:bodyPr wrap="square" rtlCol="0">
            <a:spAutoFit/>
          </a:bodyPr>
          <a:lstStyle/>
          <a:p>
            <a:pPr marL="346075" lvl="1" indent="-330200">
              <a:buFont typeface="Courier New" panose="02070309020205020404" pitchFamily="49" charset="0"/>
              <a:buChar char="o"/>
            </a:pPr>
            <a:r>
              <a:rPr lang="en-US" sz="2000" dirty="0"/>
              <a:t>After I finalized model 4 as the preferred way for anomaly detection I tried my test dataset. </a:t>
            </a:r>
          </a:p>
          <a:p>
            <a:pPr marL="742950" lvl="1" indent="-285750">
              <a:buFont typeface="Courier New" panose="02070309020205020404" pitchFamily="49" charset="0"/>
              <a:buChar char="o"/>
            </a:pPr>
            <a:endParaRPr lang="en-US" sz="2000" dirty="0"/>
          </a:p>
          <a:p>
            <a:pPr marL="346075" lvl="1" indent="-280988">
              <a:buFont typeface="Courier New" panose="02070309020205020404" pitchFamily="49" charset="0"/>
              <a:buChar char="o"/>
            </a:pPr>
            <a:r>
              <a:rPr lang="en-US" sz="2000" dirty="0"/>
              <a:t>The performance of the 4</a:t>
            </a:r>
            <a:r>
              <a:rPr lang="en-US" sz="2000" baseline="30000" dirty="0"/>
              <a:t>th</a:t>
            </a:r>
            <a:r>
              <a:rPr lang="en-US" sz="2000" dirty="0"/>
              <a:t> model was acceptable with the test dataset as well.</a:t>
            </a:r>
          </a:p>
        </p:txBody>
      </p:sp>
      <p:pic>
        <p:nvPicPr>
          <p:cNvPr id="2" name="Picture 1">
            <a:extLst>
              <a:ext uri="{FF2B5EF4-FFF2-40B4-BE49-F238E27FC236}">
                <a16:creationId xmlns:a16="http://schemas.microsoft.com/office/drawing/2014/main" id="{916B9676-AA8C-8077-C7BF-36A5DA9488EE}"/>
              </a:ext>
            </a:extLst>
          </p:cNvPr>
          <p:cNvPicPr>
            <a:picLocks noChangeAspect="1"/>
          </p:cNvPicPr>
          <p:nvPr/>
        </p:nvPicPr>
        <p:blipFill>
          <a:blip r:embed="rId5">
            <a:grayscl/>
          </a:blip>
          <a:stretch>
            <a:fillRect/>
          </a:stretch>
        </p:blipFill>
        <p:spPr>
          <a:xfrm>
            <a:off x="7046352" y="3459717"/>
            <a:ext cx="3063240" cy="2287287"/>
          </a:xfrm>
          <a:prstGeom prst="rect">
            <a:avLst/>
          </a:prstGeom>
        </p:spPr>
      </p:pic>
      <p:pic>
        <p:nvPicPr>
          <p:cNvPr id="7" name="Picture 6" descr="Optical instrument">
            <a:extLst>
              <a:ext uri="{FF2B5EF4-FFF2-40B4-BE49-F238E27FC236}">
                <a16:creationId xmlns:a16="http://schemas.microsoft.com/office/drawing/2014/main" id="{CCCE0E00-6EC6-57C0-1B99-C8822880CBE7}"/>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300"/>
                    </a14:imgEffect>
                    <a14:imgEffect>
                      <a14:saturation sat="0"/>
                    </a14:imgEffect>
                  </a14:imgLayer>
                </a14:imgProps>
              </a:ext>
              <a:ext uri="{28A0092B-C50C-407E-A947-70E740481C1C}">
                <a14:useLocalDpi xmlns:a14="http://schemas.microsoft.com/office/drawing/2010/main" val="0"/>
              </a:ext>
            </a:extLst>
          </a:blip>
          <a:srcRect l="38264" r="9723"/>
          <a:stretch/>
        </p:blipFill>
        <p:spPr>
          <a:xfrm>
            <a:off x="0" y="0"/>
            <a:ext cx="5503025" cy="6876636"/>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8" name="TextBox 7">
            <a:extLst>
              <a:ext uri="{FF2B5EF4-FFF2-40B4-BE49-F238E27FC236}">
                <a16:creationId xmlns:a16="http://schemas.microsoft.com/office/drawing/2014/main" id="{74A908C5-8554-8042-A7CD-33560CCADA9B}"/>
              </a:ext>
            </a:extLst>
          </p:cNvPr>
          <p:cNvSpPr txBox="1"/>
          <p:nvPr/>
        </p:nvSpPr>
        <p:spPr>
          <a:xfrm rot="16200000">
            <a:off x="5684591" y="4373749"/>
            <a:ext cx="2103362" cy="461665"/>
          </a:xfrm>
          <a:prstGeom prst="rect">
            <a:avLst/>
          </a:prstGeom>
          <a:noFill/>
        </p:spPr>
        <p:txBody>
          <a:bodyPr wrap="square" rtlCol="0">
            <a:spAutoFit/>
          </a:bodyPr>
          <a:lstStyle/>
          <a:p>
            <a:pPr algn="ctr"/>
            <a:r>
              <a:rPr lang="en-US" sz="2400" b="1" dirty="0"/>
              <a:t>Test Dataset</a:t>
            </a:r>
          </a:p>
        </p:txBody>
      </p:sp>
      <p:sp>
        <p:nvSpPr>
          <p:cNvPr id="5" name="TextBox 4">
            <a:extLst>
              <a:ext uri="{FF2B5EF4-FFF2-40B4-BE49-F238E27FC236}">
                <a16:creationId xmlns:a16="http://schemas.microsoft.com/office/drawing/2014/main" id="{A660F0B8-DFB3-48E4-FAE8-C98F4EBEE812}"/>
              </a:ext>
            </a:extLst>
          </p:cNvPr>
          <p:cNvSpPr txBox="1"/>
          <p:nvPr/>
        </p:nvSpPr>
        <p:spPr>
          <a:xfrm>
            <a:off x="7796520" y="3167390"/>
            <a:ext cx="1801441" cy="261610"/>
          </a:xfrm>
          <a:prstGeom prst="rect">
            <a:avLst/>
          </a:prstGeom>
          <a:noFill/>
        </p:spPr>
        <p:txBody>
          <a:bodyPr wrap="square" rtlCol="0">
            <a:spAutoFit/>
          </a:bodyPr>
          <a:lstStyle/>
          <a:p>
            <a:pPr algn="ctr"/>
            <a:r>
              <a:rPr lang="en-US" sz="1100" b="1" dirty="0">
                <a:effectLst/>
                <a:ea typeface="Aptos" panose="020B0004020202020204" pitchFamily="34" charset="0"/>
              </a:rPr>
              <a:t>Model 4- Performance Test</a:t>
            </a:r>
            <a:endParaRPr lang="en-US" sz="1100" b="1" dirty="0"/>
          </a:p>
        </p:txBody>
      </p:sp>
      <p:pic>
        <p:nvPicPr>
          <p:cNvPr id="21" name="Audio 20">
            <a:hlinkClick r:id="" action="ppaction://media"/>
            <a:extLst>
              <a:ext uri="{FF2B5EF4-FFF2-40B4-BE49-F238E27FC236}">
                <a16:creationId xmlns:a16="http://schemas.microsoft.com/office/drawing/2014/main" id="{4F8E9B91-5453-AA02-FB3A-6DBC5D1870B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0261015"/>
      </p:ext>
    </p:extLst>
  </p:cSld>
  <p:clrMapOvr>
    <a:masterClrMapping/>
  </p:clrMapOvr>
  <mc:AlternateContent xmlns:mc="http://schemas.openxmlformats.org/markup-compatibility/2006">
    <mc:Choice xmlns:p14="http://schemas.microsoft.com/office/powerpoint/2010/main" Requires="p14">
      <p:transition spd="slow" p14:dur="2000" advTm="35178"/>
    </mc:Choice>
    <mc:Fallback>
      <p:transition spd="slow" advTm="35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5918"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on document with pen">
            <a:extLst>
              <a:ext uri="{FF2B5EF4-FFF2-40B4-BE49-F238E27FC236}">
                <a16:creationId xmlns:a16="http://schemas.microsoft.com/office/drawing/2014/main" id="{F56ABD33-69E7-6AB0-41AF-B4B4A5C3F409}"/>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7094" r="13372" b="-1"/>
          <a:stretch/>
        </p:blipFill>
        <p:spPr>
          <a:xfrm>
            <a:off x="21" y="10"/>
            <a:ext cx="4731006"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AFEA6A97-D663-A51A-B15E-60B369EEE36E}"/>
              </a:ext>
            </a:extLst>
          </p:cNvPr>
          <p:cNvSpPr txBox="1"/>
          <p:nvPr/>
        </p:nvSpPr>
        <p:spPr>
          <a:xfrm>
            <a:off x="4731027" y="1285693"/>
            <a:ext cx="6983895" cy="4995154"/>
          </a:xfrm>
          <a:prstGeom prst="rect">
            <a:avLst/>
          </a:prstGeom>
        </p:spPr>
        <p:txBody>
          <a:bodyPr vert="horz" lIns="91440" tIns="45720" rIns="91440" bIns="45720" rtlCol="0">
            <a:normAutofit/>
          </a:bodyPr>
          <a:lstStyle/>
          <a:p>
            <a:pPr marL="285750" indent="-228600" defTabSz="914400" fontAlgn="ctr">
              <a:lnSpc>
                <a:spcPct val="90000"/>
              </a:lnSpc>
              <a:spcAft>
                <a:spcPts val="600"/>
              </a:spcAft>
              <a:buFont typeface="Arial" panose="020B0604020202020204" pitchFamily="34" charset="0"/>
              <a:buChar char="•"/>
            </a:pPr>
            <a:r>
              <a:rPr lang="en-US" sz="2000" dirty="0"/>
              <a:t>Ensuring that the data being used doesn’t contain any personally identifiable information (PII) or a company’s restricted data. </a:t>
            </a:r>
          </a:p>
          <a:p>
            <a:pPr marL="285750" indent="-228600" defTabSz="914400" fontAlgn="ctr">
              <a:lnSpc>
                <a:spcPct val="90000"/>
              </a:lnSpc>
              <a:spcAft>
                <a:spcPts val="600"/>
              </a:spcAft>
              <a:buFont typeface="Arial" panose="020B0604020202020204" pitchFamily="34" charset="0"/>
              <a:buChar char="•"/>
            </a:pPr>
            <a:endParaRPr lang="en-US" sz="2000" dirty="0"/>
          </a:p>
          <a:p>
            <a:pPr marL="285750" indent="-228600" defTabSz="914400" fontAlgn="ctr">
              <a:lnSpc>
                <a:spcPct val="90000"/>
              </a:lnSpc>
              <a:spcAft>
                <a:spcPts val="600"/>
              </a:spcAft>
              <a:buFont typeface="Arial" panose="020B0604020202020204" pitchFamily="34" charset="0"/>
              <a:buChar char="•"/>
            </a:pPr>
            <a:r>
              <a:rPr lang="en-US" sz="2000" dirty="0"/>
              <a:t>Provide references to the data and sources I’ve used in the project to give credit to the authors for those articles.</a:t>
            </a:r>
          </a:p>
          <a:p>
            <a:pPr marL="285750" indent="-228600" defTabSz="914400" fontAlgn="ctr">
              <a:lnSpc>
                <a:spcPct val="90000"/>
              </a:lnSpc>
              <a:spcAft>
                <a:spcPts val="600"/>
              </a:spcAft>
              <a:buFont typeface="Arial" panose="020B0604020202020204" pitchFamily="34" charset="0"/>
              <a:buChar char="•"/>
            </a:pPr>
            <a:endParaRPr lang="en-US" sz="2000" dirty="0"/>
          </a:p>
          <a:p>
            <a:pPr marL="285750" indent="-228600" defTabSz="914400" fontAlgn="ctr">
              <a:lnSpc>
                <a:spcPct val="90000"/>
              </a:lnSpc>
              <a:spcAft>
                <a:spcPts val="600"/>
              </a:spcAft>
              <a:buFont typeface="Arial" panose="020B0604020202020204" pitchFamily="34" charset="0"/>
              <a:buChar char="•"/>
            </a:pPr>
            <a:r>
              <a:rPr lang="en-US" sz="2000" dirty="0"/>
              <a:t>The data and the results should also be scrutinized to make sure there is no bias in the data towards a person or a group of persons, or a particular manufacturer of the machine.</a:t>
            </a:r>
          </a:p>
          <a:p>
            <a:pPr marL="285750" indent="-228600" defTabSz="914400" fontAlgn="ctr">
              <a:lnSpc>
                <a:spcPct val="90000"/>
              </a:lnSpc>
              <a:spcAft>
                <a:spcPts val="600"/>
              </a:spcAft>
              <a:buFont typeface="Arial" panose="020B0604020202020204" pitchFamily="34" charset="0"/>
              <a:buChar char="•"/>
            </a:pPr>
            <a:endParaRPr lang="en-US" sz="2000" dirty="0"/>
          </a:p>
          <a:p>
            <a:pPr marL="285750" indent="-228600" defTabSz="914400" fontAlgn="ctr">
              <a:lnSpc>
                <a:spcPct val="90000"/>
              </a:lnSpc>
              <a:spcAft>
                <a:spcPts val="600"/>
              </a:spcAft>
              <a:buFont typeface="Arial" panose="020B0604020202020204" pitchFamily="34" charset="0"/>
              <a:buChar char="•"/>
            </a:pPr>
            <a:r>
              <a:rPr lang="en-US" sz="2000" dirty="0"/>
              <a:t>The data should be anonymized to ensure it doesn’t contain any kind of identifiers for the manufacturer, operator or the owner of the machine.</a:t>
            </a:r>
          </a:p>
          <a:p>
            <a:pPr marL="285750" indent="-228600" defTabSz="914400" fontAlgn="ctr">
              <a:lnSpc>
                <a:spcPct val="90000"/>
              </a:lnSpc>
              <a:spcAft>
                <a:spcPts val="600"/>
              </a:spcAft>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9469E42A-2963-49A4-BD27-02C599156102}"/>
              </a:ext>
            </a:extLst>
          </p:cNvPr>
          <p:cNvSpPr txBox="1"/>
          <p:nvPr/>
        </p:nvSpPr>
        <p:spPr>
          <a:xfrm>
            <a:off x="5435002" y="123447"/>
            <a:ext cx="5030534" cy="585093"/>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200" b="1" u="sng" dirty="0">
                <a:effectLst/>
                <a:ea typeface="+mj-ea"/>
                <a:cs typeface="+mj-cs"/>
              </a:rPr>
              <a:t>Ethical Considerations </a:t>
            </a:r>
          </a:p>
        </p:txBody>
      </p:sp>
      <p:pic>
        <p:nvPicPr>
          <p:cNvPr id="9" name="Audio 8">
            <a:hlinkClick r:id="" action="ppaction://media"/>
            <a:extLst>
              <a:ext uri="{FF2B5EF4-FFF2-40B4-BE49-F238E27FC236}">
                <a16:creationId xmlns:a16="http://schemas.microsoft.com/office/drawing/2014/main" id="{6E2B1C5B-95C8-CE34-AD8A-67FCECAA13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9340890"/>
      </p:ext>
    </p:extLst>
  </p:cSld>
  <p:clrMapOvr>
    <a:masterClrMapping/>
  </p:clrMapOvr>
  <mc:AlternateContent xmlns:mc="http://schemas.openxmlformats.org/markup-compatibility/2006">
    <mc:Choice xmlns:p14="http://schemas.microsoft.com/office/powerpoint/2010/main" Requires="p14">
      <p:transition spd="slow" p14:dur="2000" advTm="35574"/>
    </mc:Choice>
    <mc:Fallback>
      <p:transition spd="slow" advTm="35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C20983-71AA-B648-BAA1-7043D3AC53C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11105</TotalTime>
  <Words>2634</Words>
  <Application>Microsoft Office PowerPoint</Application>
  <PresentationFormat>Widescreen</PresentationFormat>
  <Paragraphs>216</Paragraphs>
  <Slides>11</Slides>
  <Notes>11</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-apple-system</vt:lpstr>
      <vt:lpstr>Aptos</vt:lpstr>
      <vt:lpstr>Arial</vt:lpstr>
      <vt:lpstr>Calibri</vt:lpstr>
      <vt:lpstr>Calibri Light</vt:lpstr>
      <vt:lpstr>Courier New</vt:lpstr>
      <vt:lpstr>Fira Sans</vt:lpstr>
      <vt:lpstr>Helvetica</vt:lpstr>
      <vt:lpstr>Symbol</vt:lpstr>
      <vt:lpstr>System Font Regular</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 Dashboard_V3</dc:title>
  <dc:creator>Somali Dey</dc:creator>
  <cp:lastModifiedBy>Somali Dey</cp:lastModifiedBy>
  <cp:revision>20</cp:revision>
  <dcterms:created xsi:type="dcterms:W3CDTF">2024-04-07T17:35:22Z</dcterms:created>
  <dcterms:modified xsi:type="dcterms:W3CDTF">2024-05-29T22:16:54Z</dcterms:modified>
</cp:coreProperties>
</file>